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19"/>
  </p:notesMasterIdLst>
  <p:sldIdLst>
    <p:sldId id="256" r:id="rId2"/>
    <p:sldId id="257" r:id="rId3"/>
    <p:sldId id="25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306" r:id="rId12"/>
    <p:sldId id="305" r:id="rId13"/>
    <p:sldId id="307" r:id="rId14"/>
    <p:sldId id="486" r:id="rId15"/>
    <p:sldId id="478" r:id="rId16"/>
    <p:sldId id="30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59564" autoAdjust="0"/>
  </p:normalViewPr>
  <p:slideViewPr>
    <p:cSldViewPr snapToGrid="0" snapToObjects="1">
      <p:cViewPr varScale="1">
        <p:scale>
          <a:sx n="53" d="100"/>
          <a:sy n="53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C2DAF-D933-7F49-9905-EBAF97F96842}" type="datetimeFigureOut">
              <a:rPr lang="en-US" smtClean="0"/>
              <a:t>4/5/19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72CD-A1F6-E444-9048-0716A5BC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 9 and 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Answers: C and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72CD-A1F6-E444-9048-0716A5BC2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 9 and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E72CD-A1F6-E444-9048-0716A5BC2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1188" indent="-609600" eaLnBrk="1" hangingPunct="1">
              <a:buFont typeface="Times" charset="0"/>
              <a:buNone/>
              <a:defRPr/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Four characteristics of good team activities</a:t>
            </a:r>
          </a:p>
          <a:p>
            <a:pPr marL="973138" lvl="1" indent="-457200" eaLnBrk="1" hangingPunct="1">
              <a:buSzPct val="99000"/>
              <a:buFont typeface="Times" charset="0"/>
              <a:buNone/>
              <a:defRPr/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1.        Significant problem</a:t>
            </a:r>
          </a:p>
          <a:p>
            <a:pPr marL="973138" lvl="1" indent="-457200" eaLnBrk="1" hangingPunct="1">
              <a:buSzPct val="99000"/>
              <a:buFont typeface="Times" charset="0"/>
              <a:buAutoNum type="arabicPeriod" startAt="2"/>
              <a:defRPr/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Same question</a:t>
            </a:r>
          </a:p>
          <a:p>
            <a:pPr marL="973138" lvl="1" indent="-457200" eaLnBrk="1" hangingPunct="1">
              <a:buSzPct val="99000"/>
              <a:buFont typeface="Times" charset="0"/>
              <a:buAutoNum type="arabicPeriod" startAt="2"/>
              <a:defRPr/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Specific choice</a:t>
            </a:r>
          </a:p>
          <a:p>
            <a:pPr marL="973138" lvl="1" indent="-457200" eaLnBrk="1" hangingPunct="1">
              <a:buSzPct val="99000"/>
              <a:buFont typeface="Times" charset="0"/>
              <a:buAutoNum type="arabicPeriod" startAt="2"/>
              <a:defRPr/>
            </a:pP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</a:rPr>
              <a:t>Simultaneous response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TEAMS</a:t>
            </a:r>
            <a:r>
              <a:rPr lang="en-US" baseline="0" dirty="0"/>
              <a:t> MUST BE GIVEN TIME IN CLASS TO COMPLETE TEAM ACTIVITIES.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A223-C1CF-E446-9263-DBD95CF2B0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Madson’s</a:t>
            </a:r>
            <a:r>
              <a:rPr lang="en-US" baseline="0" dirty="0"/>
              <a:t> Introduction to Psychology course </a:t>
            </a:r>
          </a:p>
          <a:p>
            <a:r>
              <a:rPr lang="en-US" baseline="0" dirty="0"/>
              <a:t>Three assignments lead up to a culminating project.</a:t>
            </a:r>
          </a:p>
          <a:p>
            <a:r>
              <a:rPr lang="en-US" baseline="0" dirty="0"/>
              <a:t>Practice using the ABC’s of attitudes: affective, behavioral, and cognitive components of an attitude and specific techniques to change them</a:t>
            </a:r>
          </a:p>
          <a:p>
            <a:r>
              <a:rPr lang="en-US" baseline="0" dirty="0"/>
              <a:t>Identify specific techniques used to change the three attitude components in commercials and in retail stores</a:t>
            </a:r>
          </a:p>
          <a:p>
            <a:r>
              <a:rPr lang="en-US" baseline="0" dirty="0"/>
              <a:t>Identify specific techniques used to change the three attitude components in actual print ads</a:t>
            </a:r>
          </a:p>
          <a:p>
            <a:endParaRPr lang="en-US" baseline="0" dirty="0"/>
          </a:p>
          <a:p>
            <a:r>
              <a:rPr lang="en-US" baseline="0" dirty="0"/>
              <a:t>Culminating team project: Design a print ad that uses one specific technique to change one of the three attitude components to motivate readers to do a specific behavior that will reduce their carbon footprint. 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632EF-4C74-2542-BC69-D3E64CD00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Evaluative judgment– provide teams with information and ask them to make an</a:t>
            </a:r>
            <a:r>
              <a:rPr lang="en-US" baseline="0" dirty="0"/>
              <a:t> evaluative decision about the information (e.g., best/worst, most/least). Decision can be framed as a multiple choice item if you want to limit the universe of possible options. Use Psych DO </a:t>
            </a:r>
            <a:r>
              <a:rPr lang="en-US" baseline="0" dirty="0" err="1"/>
              <a:t>eval</a:t>
            </a:r>
            <a:r>
              <a:rPr lang="en-US" baseline="0" dirty="0"/>
              <a:t> as an example.</a:t>
            </a:r>
          </a:p>
          <a:p>
            <a:r>
              <a:rPr lang="en-US" baseline="0" dirty="0"/>
              <a:t>Ranking – if you had to lose your memory subsystems, which memory system would you choose to lose first? Last? </a:t>
            </a:r>
          </a:p>
          <a:p>
            <a:r>
              <a:rPr lang="en-US" baseline="0" dirty="0"/>
              <a:t>Pinpointing – dry cleaners; in a painting/poem/film/story pinpoint examples of a phenomenon</a:t>
            </a:r>
          </a:p>
          <a:p>
            <a:r>
              <a:rPr lang="en-US" baseline="0" dirty="0"/>
              <a:t>Sorting – putting examples of a concept into appropriate categories; given a list of behaviors, sort them into the appropriate psychological disorder; given a list of quotes, sort them into the appropriate historical period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Gallery walk – mechanism for simultaneous report when the team product isn’t one word. Teams post product around the room; students circulate through the room reading other team’s work. Helps to have a team rep stay by the product and to give circulating students a decision to make (e.g., best poster, most creative).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A223-C1CF-E446-9263-DBD95CF2B0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A223-C1CF-E446-9263-DBD95CF2B0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E7213-944A-9D45-8BDF-B3F7E1553D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1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8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4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7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7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6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3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0AFCCE-4578-024F-B735-79EB06EDE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8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5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7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teambasedlearning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learntbl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Team-Based-Learning-Transformative-College-Teaching/dp/157922086X/ref=sr_1_1?ie=UTF8&amp;qid=1523469897&amp;sr=8-1&amp;keywords=team-based+learn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Team-Based-Learning-Social-Sciences-Humanities/dp/1579226108/ref=sr_1_7?ie=UTF8&amp;qid=1523469897&amp;sr=8-7&amp;keywords=team-based+learning" TargetMode="External"/><Relationship Id="rId5" Type="http://schemas.openxmlformats.org/officeDocument/2006/relationships/hyperlink" Target="https://www.amazon.com/Getting-Started-Team-Based-Learning-Sibley/dp/1620361965/ref=sr_1_2?ie=UTF8&amp;qid=1523469897&amp;sr=8-2&amp;keywords=team-based+learning" TargetMode="External"/><Relationship Id="rId4" Type="http://schemas.openxmlformats.org/officeDocument/2006/relationships/hyperlink" Target="https://www.amazon.com/Team-Based-Learning-Health-Professions-Education/dp/157922248X/ref=sr_1_4?ie=UTF8&amp;qid=1523469897&amp;sr=8-4&amp;keywords=team-based+learning&amp;dpID=51O3CB5TADL&amp;preST=_SY291_BO1,204,203,200_QL40_&amp;dpSrc=sr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auramadson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B62C-326A-764D-8B6F-977D714D4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9857"/>
            <a:ext cx="9144000" cy="3020106"/>
          </a:xfrm>
        </p:spPr>
        <p:txBody>
          <a:bodyPr/>
          <a:lstStyle/>
          <a:p>
            <a:r>
              <a:rPr lang="en-US" dirty="0"/>
              <a:t>Team-Based Learning: </a:t>
            </a:r>
            <a:br>
              <a:rPr lang="en-US" dirty="0"/>
            </a:br>
            <a:r>
              <a:rPr lang="en-US" dirty="0"/>
              <a:t>Increasing Student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3F198-66B6-FB4F-B442-BECCD8114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1270"/>
            <a:ext cx="9281160" cy="2393769"/>
          </a:xfrm>
        </p:spPr>
        <p:txBody>
          <a:bodyPr numCol="1">
            <a:normAutofit fontScale="92500" lnSpcReduction="10000"/>
          </a:bodyPr>
          <a:lstStyle/>
          <a:p>
            <a:pPr algn="l"/>
            <a:r>
              <a:rPr lang="en-US" sz="2000" dirty="0"/>
              <a:t>Dr. Yuliana Zaikman 						Dr. Laura Madson</a:t>
            </a:r>
          </a:p>
          <a:p>
            <a:pPr algn="l"/>
            <a:r>
              <a:rPr lang="en-US" sz="2000" dirty="0"/>
              <a:t>Texas A&amp;M – Corpus Christi 				New Mexico State University</a:t>
            </a:r>
          </a:p>
          <a:p>
            <a:endParaRPr lang="en-US" sz="2000" dirty="0"/>
          </a:p>
          <a:p>
            <a:r>
              <a:rPr lang="en-US" sz="2000" dirty="0"/>
              <a:t>Southwestern Psychological Association Teaching of Psychology</a:t>
            </a:r>
          </a:p>
          <a:p>
            <a:r>
              <a:rPr lang="en-US" sz="2000" dirty="0"/>
              <a:t>April 8, 2019</a:t>
            </a:r>
          </a:p>
          <a:p>
            <a:r>
              <a:rPr lang="en-US" sz="2000" dirty="0"/>
              <a:t>Albuquerque, NM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60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B3C5-CBC0-0D49-945C-A8653256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Teams work because…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6FA16-DE6A-B046-91E3-5F710808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They are permanent</a:t>
            </a:r>
          </a:p>
          <a:p>
            <a:r>
              <a:rPr lang="en-US" sz="2400" dirty="0"/>
              <a:t>Strategically formed by the instructor</a:t>
            </a:r>
          </a:p>
          <a:p>
            <a:r>
              <a:rPr lang="en-US" sz="2400" dirty="0"/>
              <a:t>Peer evaluations reduce social loafing</a:t>
            </a:r>
          </a:p>
          <a:p>
            <a:r>
              <a:rPr lang="en-US" sz="2400" dirty="0"/>
              <a:t>Team tasks are designed to foster cohesion</a:t>
            </a:r>
          </a:p>
        </p:txBody>
      </p:sp>
    </p:spTree>
    <p:extLst>
      <p:ext uri="{BB962C8B-B14F-4D97-AF65-F5344CB8AC3E}">
        <p14:creationId xmlns:p14="http://schemas.microsoft.com/office/powerpoint/2010/main" val="22063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424543"/>
            <a:ext cx="10363200" cy="1328057"/>
          </a:xfrm>
        </p:spPr>
        <p:txBody>
          <a:bodyPr/>
          <a:lstStyle/>
          <a:p>
            <a:pPr algn="ctr"/>
            <a:r>
              <a:rPr lang="en-US" dirty="0"/>
              <a:t>Good team activities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09800" y="2418885"/>
            <a:ext cx="3810000" cy="762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588" indent="0">
              <a:buNone/>
            </a:pPr>
            <a:r>
              <a:rPr lang="en-US" sz="2800" b="1" dirty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</a:t>
            </a:r>
            <a:r>
              <a:rPr lang="en-US" sz="2800" dirty="0"/>
              <a:t>ignificant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09800" y="3214061"/>
            <a:ext cx="3810000" cy="762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588" indent="0">
              <a:buNone/>
            </a:pPr>
            <a:r>
              <a:rPr lang="en-US" sz="2800" b="1" dirty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</a:t>
            </a:r>
            <a:r>
              <a:rPr lang="en-US" sz="2800" dirty="0"/>
              <a:t>ame 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>
          <a:xfrm>
            <a:off x="2209799" y="4020664"/>
            <a:ext cx="3231995" cy="762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588" indent="0">
              <a:buNone/>
            </a:pPr>
            <a:r>
              <a:rPr lang="en-US" sz="2800" b="1" dirty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</a:t>
            </a:r>
            <a:r>
              <a:rPr lang="en-US" sz="2800" dirty="0"/>
              <a:t>pecific choice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209799" y="4892040"/>
            <a:ext cx="4572000" cy="685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588" indent="0">
              <a:buNone/>
            </a:pPr>
            <a:r>
              <a:rPr lang="en-US" sz="2800" b="1" dirty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</a:t>
            </a:r>
            <a:r>
              <a:rPr lang="en-US" sz="2800" dirty="0"/>
              <a:t>imultaneous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2294" y="2895600"/>
            <a:ext cx="156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S’s</a:t>
            </a:r>
          </a:p>
        </p:txBody>
      </p:sp>
    </p:spTree>
    <p:extLst>
      <p:ext uri="{BB962C8B-B14F-4D97-AF65-F5344CB8AC3E}">
        <p14:creationId xmlns:p14="http://schemas.microsoft.com/office/powerpoint/2010/main" val="277695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0542"/>
          </a:xfrm>
        </p:spPr>
        <p:txBody>
          <a:bodyPr/>
          <a:lstStyle/>
          <a:p>
            <a:pPr algn="ctr"/>
            <a:r>
              <a:rPr lang="en-US" dirty="0"/>
              <a:t>Sample team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310" y="2406615"/>
            <a:ext cx="1931090" cy="16621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Practice using the ABC’s of attitudes</a:t>
            </a:r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5033105" y="2405712"/>
            <a:ext cx="1996420" cy="17143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7797225" y="2413962"/>
            <a:ext cx="2022820" cy="16795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3921815" y="4698212"/>
            <a:ext cx="4348370" cy="180877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2412310" y="2413963"/>
            <a:ext cx="1931090" cy="16795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1390" y="2454370"/>
            <a:ext cx="1931090" cy="1662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Identify techniques used to change attitudes in commercials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738947" y="2487711"/>
            <a:ext cx="2088149" cy="1662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Identify techniques used to change attitudes in actual print ads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47587" y="4952892"/>
            <a:ext cx="4348370" cy="129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Create a print ad to motivate readers to reduce their carbon footprint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288195" y="4388628"/>
            <a:ext cx="5615609" cy="66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3288196" y="4118720"/>
            <a:ext cx="3313" cy="2766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6020038" y="4131798"/>
            <a:ext cx="3313" cy="2766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8903804" y="4118720"/>
            <a:ext cx="0" cy="2733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6021772" y="4371226"/>
            <a:ext cx="3313" cy="2766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484" y="2817460"/>
            <a:ext cx="904205" cy="9042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914" y="1467302"/>
            <a:ext cx="1337486" cy="13081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8" b="89862" l="56714" r="90000">
                        <a14:foregroundMark x1="70571" y1="21889" x2="70571" y2="21889"/>
                        <a14:foregroundMark x1="67857" y1="27650" x2="67857" y2="27650"/>
                        <a14:foregroundMark x1="64000" y1="22350" x2="64000" y2="22350"/>
                        <a14:foregroundMark x1="64714" y1="30876" x2="64714" y2="30876"/>
                        <a14:foregroundMark x1="59286" y1="27650" x2="59286" y2="27650"/>
                        <a14:foregroundMark x1="61714" y1="36866" x2="61714" y2="36866"/>
                        <a14:foregroundMark x1="65000" y1="43548" x2="65000" y2="43548"/>
                        <a14:foregroundMark x1="71429" y1="40323" x2="71429" y2="40323"/>
                        <a14:foregroundMark x1="73429" y1="28802" x2="73429" y2="28802"/>
                        <a14:foregroundMark x1="77143" y1="34101" x2="77143" y2="34101"/>
                        <a14:foregroundMark x1="79000" y1="38249" x2="79000" y2="38249"/>
                        <a14:foregroundMark x1="79000" y1="43548" x2="79000" y2="43548"/>
                        <a14:foregroundMark x1="76143" y1="48848" x2="76143" y2="48848"/>
                        <a14:foregroundMark x1="67286" y1="46774" x2="67286" y2="46774"/>
                        <a14:foregroundMark x1="68571" y1="46774" x2="69286" y2="46774"/>
                        <a14:foregroundMark x1="69571" y1="48848" x2="69571" y2="48848"/>
                        <a14:foregroundMark x1="79429" y1="64286" x2="79429" y2="64286"/>
                        <a14:foregroundMark x1="83571" y1="56221" x2="83571" y2="56221"/>
                        <a14:foregroundMark x1="85000" y1="62673" x2="85000" y2="62673"/>
                        <a14:foregroundMark x1="85571" y1="70046" x2="85571" y2="70046"/>
                        <a14:foregroundMark x1="81714" y1="75806" x2="81714" y2="75806"/>
                        <a14:foregroundMark x1="75857" y1="67512" x2="75857" y2="67512"/>
                        <a14:foregroundMark x1="74714" y1="62212" x2="74714" y2="62212"/>
                        <a14:foregroundMark x1="74143" y1="59908" x2="74143" y2="59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601" y="4805319"/>
            <a:ext cx="3048933" cy="18903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8244" y="2385131"/>
            <a:ext cx="1600980" cy="22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not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712" y="2506662"/>
            <a:ext cx="51562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Example team tasks</a:t>
            </a:r>
          </a:p>
          <a:p>
            <a:pPr marL="457200" indent="-457200"/>
            <a:r>
              <a:rPr lang="en-US" sz="2400" dirty="0"/>
              <a:t>Evaluative judgment – best/worst, most/least</a:t>
            </a:r>
          </a:p>
          <a:p>
            <a:pPr marL="457200" indent="-457200"/>
            <a:r>
              <a:rPr lang="en-US" sz="2400" dirty="0"/>
              <a:t>Ranking </a:t>
            </a:r>
          </a:p>
          <a:p>
            <a:pPr marL="457200" indent="-457200"/>
            <a:r>
              <a:rPr lang="en-US" sz="2400" dirty="0"/>
              <a:t>Pinpointing </a:t>
            </a:r>
          </a:p>
          <a:p>
            <a:pPr marL="457200" indent="-457200"/>
            <a:r>
              <a:rPr lang="en-US" sz="2400" dirty="0"/>
              <a:t>Sorting</a:t>
            </a:r>
          </a:p>
          <a:p>
            <a:pPr marL="457200" indent="-457200"/>
            <a:r>
              <a:rPr lang="en-US" sz="2400" dirty="0"/>
              <a:t>Gallery walk</a:t>
            </a:r>
          </a:p>
          <a:p>
            <a:pPr marL="457200" indent="-457200"/>
            <a:endParaRPr lang="en-US" sz="2400" dirty="0"/>
          </a:p>
          <a:p>
            <a:pPr marL="457200" indent="-457200"/>
            <a:endParaRPr lang="en-US" sz="2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3E230C-CC35-3347-9BE1-787DA6209C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231" y="2604506"/>
            <a:ext cx="6383455" cy="245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EFB6-B9BE-5D4D-B092-3400B6AB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pic>
        <p:nvPicPr>
          <p:cNvPr id="5" name="Content Placeholder 5" descr="TBLC icon.png">
            <a:hlinkClick r:id="rId2"/>
            <a:extLst>
              <a:ext uri="{FF2B5EF4-FFF2-40B4-BE49-F238E27FC236}">
                <a16:creationId xmlns:a16="http://schemas.microsoft.com/office/drawing/2014/main" id="{BF6799AF-A482-0241-82C4-AC18A374FF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288963"/>
            <a:ext cx="4824413" cy="2045373"/>
          </a:xfrm>
        </p:spPr>
      </p:pic>
      <p:pic>
        <p:nvPicPr>
          <p:cNvPr id="6" name="Content Placeholder 17" descr="LearnTBL icon.png">
            <a:hlinkClick r:id="rId4"/>
            <a:extLst>
              <a:ext uri="{FF2B5EF4-FFF2-40B4-BE49-F238E27FC236}">
                <a16:creationId xmlns:a16="http://schemas.microsoft.com/office/drawing/2014/main" id="{090F724C-6ACE-804B-BC0F-20EFD2865E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3917950"/>
            <a:ext cx="3556000" cy="787400"/>
          </a:xfrm>
        </p:spPr>
      </p:pic>
    </p:spTree>
    <p:extLst>
      <p:ext uri="{BB962C8B-B14F-4D97-AF65-F5344CB8AC3E}">
        <p14:creationId xmlns:p14="http://schemas.microsoft.com/office/powerpoint/2010/main" val="318178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774958-6ACE-B146-AE07-DE5B907F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TBL books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D78BF-4A62-164C-94C4-245C1540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767"/>
            <a:ext cx="10515600" cy="4486275"/>
          </a:xfrm>
        </p:spPr>
        <p:txBody>
          <a:bodyPr>
            <a:normAutofit/>
          </a:bodyPr>
          <a:lstStyle/>
          <a:p>
            <a:pPr marL="635000" indent="-635000">
              <a:buNone/>
            </a:pPr>
            <a:r>
              <a:rPr lang="en-US" sz="2200" dirty="0" err="1"/>
              <a:t>Michaelsen</a:t>
            </a:r>
            <a:r>
              <a:rPr lang="en-US" sz="2200" dirty="0"/>
              <a:t>, L. K., Knight, A. B., &amp; Fink, L. D. (Eds.). (2004). </a:t>
            </a:r>
            <a:r>
              <a:rPr lang="en-US" sz="2200" i="1" dirty="0">
                <a:hlinkClick r:id="rId3"/>
              </a:rPr>
              <a:t>Team-Based Learning: A Transformative Use of Small Groups in College Teaching</a:t>
            </a:r>
            <a:r>
              <a:rPr lang="en-US" sz="2200" dirty="0">
                <a:hlinkClick r:id="rId3"/>
              </a:rPr>
              <a:t> </a:t>
            </a:r>
            <a:r>
              <a:rPr lang="en-US" sz="2200" dirty="0"/>
              <a:t>(1. Stylus paperback edition). Sterling, VA: Stylus Publishing.</a:t>
            </a:r>
          </a:p>
          <a:p>
            <a:pPr marL="635000" indent="-635000" defTabSz="457200" eaLnBrk="0" hangingPunct="0">
              <a:spcBef>
                <a:spcPct val="30000"/>
              </a:spcBef>
              <a:buNone/>
              <a:defRPr/>
            </a:pPr>
            <a:r>
              <a:rPr lang="en-US" sz="2200" dirty="0" err="1"/>
              <a:t>Michaelsen</a:t>
            </a:r>
            <a:r>
              <a:rPr lang="en-US" sz="2200" dirty="0"/>
              <a:t>, L. K., </a:t>
            </a:r>
            <a:r>
              <a:rPr lang="en-US" sz="2200" dirty="0" err="1"/>
              <a:t>Parmelee</a:t>
            </a:r>
            <a:r>
              <a:rPr lang="en-US" sz="2200" dirty="0"/>
              <a:t>, D. X., McMahon, K. K., &amp; Levine, R. E. (Eds.). (2008). </a:t>
            </a:r>
            <a:r>
              <a:rPr lang="en-US" sz="2200" i="1" dirty="0">
                <a:hlinkClick r:id="rId4"/>
              </a:rPr>
              <a:t>Team-Based Learning for Health Professions Education: A Guide to Using Small Groups for Improving Learning</a:t>
            </a:r>
            <a:r>
              <a:rPr lang="en-US" sz="2200" dirty="0"/>
              <a:t>. Sterling, VA: Stylus Publishing.</a:t>
            </a:r>
          </a:p>
          <a:p>
            <a:pPr marL="635000" indent="-635000" defTabSz="457200" eaLnBrk="0" hangingPunct="0">
              <a:spcBef>
                <a:spcPct val="30000"/>
              </a:spcBef>
              <a:buNone/>
              <a:defRPr/>
            </a:pPr>
            <a:r>
              <a:rPr lang="en-US" sz="2200" dirty="0"/>
              <a:t>Sibley, J., &amp; </a:t>
            </a:r>
            <a:r>
              <a:rPr lang="en-US" sz="2200" dirty="0" err="1"/>
              <a:t>Ostafichuk</a:t>
            </a:r>
            <a:r>
              <a:rPr lang="en-US" sz="2200" dirty="0"/>
              <a:t>, P. (2014). </a:t>
            </a:r>
            <a:r>
              <a:rPr lang="en-US" sz="2200" i="1" dirty="0">
                <a:hlinkClick r:id="rId5"/>
              </a:rPr>
              <a:t>Getting Started With Team-Based Learning </a:t>
            </a:r>
            <a:r>
              <a:rPr lang="en-US" sz="2200" dirty="0"/>
              <a:t>(First edition). Sterling, VA: Stylus Publishing. </a:t>
            </a:r>
          </a:p>
          <a:p>
            <a:pPr marL="687388" indent="-687388" defTabSz="457200" eaLnBrk="0" hangingPunct="0">
              <a:spcBef>
                <a:spcPct val="30000"/>
              </a:spcBef>
              <a:buNone/>
              <a:defRPr/>
            </a:pPr>
            <a:r>
              <a:rPr lang="en-US" sz="2200" dirty="0"/>
              <a:t>Sweet, M., &amp; </a:t>
            </a:r>
            <a:r>
              <a:rPr lang="en-US" sz="2200" dirty="0" err="1"/>
              <a:t>Michaelsen</a:t>
            </a:r>
            <a:r>
              <a:rPr lang="en-US" sz="2200" dirty="0"/>
              <a:t>, L. K. (Eds.). (2012). </a:t>
            </a:r>
            <a:r>
              <a:rPr lang="en-US" sz="2200" i="1" dirty="0">
                <a:hlinkClick r:id="rId6"/>
              </a:rPr>
              <a:t>Team-Based Learning in the Social Sciences and Humanities: Group Work That Works To Generate Critical Thinking and Engagement</a:t>
            </a:r>
            <a:r>
              <a:rPr lang="en-US" sz="2200" dirty="0"/>
              <a:t> (1st </a:t>
            </a:r>
            <a:r>
              <a:rPr lang="en-US" sz="2200" dirty="0" err="1"/>
              <a:t>ed</a:t>
            </a:r>
            <a:r>
              <a:rPr lang="en-US" sz="2200" dirty="0"/>
              <a:t>). Sterling, VA: Stylus Pub.</a:t>
            </a:r>
          </a:p>
          <a:p>
            <a:pPr marL="0" indent="0" defTabSz="457200" eaLnBrk="0" hangingPunct="0">
              <a:spcBef>
                <a:spcPct val="30000"/>
              </a:spcBef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3230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6672"/>
          <a:stretch>
            <a:fillRect/>
          </a:stretch>
        </p:blipFill>
        <p:spPr>
          <a:xfrm>
            <a:off x="1793142" y="2468907"/>
            <a:ext cx="8702345" cy="41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-Rainbow-6199906906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3" y="411480"/>
            <a:ext cx="9143999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6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D17F-607F-5149-8692-3AC8A117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267F2-E05F-4447-AA32-C35C2107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4" y="2603500"/>
            <a:ext cx="11418046" cy="34163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900" b="1" dirty="0"/>
              <a:t>Dr. Larry </a:t>
            </a:r>
            <a:r>
              <a:rPr lang="en-US" sz="1900" b="1" dirty="0" err="1"/>
              <a:t>Michaelsen</a:t>
            </a:r>
            <a:endParaRPr lang="en-US" sz="1900" b="1" dirty="0"/>
          </a:p>
          <a:p>
            <a:pPr marL="45720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200" dirty="0"/>
              <a:t>Professor of Management, University of Central Missouri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900" b="1" dirty="0"/>
              <a:t>Jim Sibley</a:t>
            </a:r>
          </a:p>
          <a:p>
            <a:pPr marL="45720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200" dirty="0"/>
              <a:t>Director of the Centre for Instructional Support at the Faculty of Applied Science at University of British Columbia</a:t>
            </a:r>
          </a:p>
          <a:p>
            <a:pPr marL="15875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900" b="1" dirty="0"/>
              <a:t>Bill Roberson and Tine Reimers</a:t>
            </a:r>
          </a:p>
          <a:p>
            <a:pPr marL="15875" lvl="1" indent="449263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200" dirty="0"/>
              <a:t>Center for Innovation and Excellence in Learning at Vancouver Island University</a:t>
            </a:r>
          </a:p>
          <a:p>
            <a:pPr marL="14288" lvl="1" indent="44291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87F9-E0C5-8241-897D-24B2FEC6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Presentation available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BE6D4-CC92-4046-A8A5-4654BD8CE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9C695-76BD-AD44-B7E2-B7461ED2D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0112" y="3136900"/>
            <a:ext cx="48251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http://www.lauramadson.com/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A5AD45F-7307-1B4B-957E-AE0FD2BB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05" y="2361247"/>
            <a:ext cx="2272242" cy="3408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41" y="2361248"/>
            <a:ext cx="2286000" cy="3408363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FA9C695-76BD-AD44-B7E2-B7461ED2DA91}"/>
              </a:ext>
            </a:extLst>
          </p:cNvPr>
          <p:cNvSpPr txBox="1">
            <a:spLocks/>
          </p:cNvSpPr>
          <p:nvPr/>
        </p:nvSpPr>
        <p:spPr>
          <a:xfrm>
            <a:off x="1051261" y="3136900"/>
            <a:ext cx="48251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hlinkClick r:id="rId2"/>
            </a:endParaRPr>
          </a:p>
          <a:p>
            <a:pPr marL="0" indent="0" algn="ctr">
              <a:buFont typeface="Wingdings 3" charset="2"/>
              <a:buNone/>
            </a:pPr>
            <a:r>
              <a:rPr lang="en-US" dirty="0">
                <a:hlinkClick r:id="rId2"/>
              </a:rPr>
              <a:t>http://www.yulianazaikman.com/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7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A4BB7A-D6DF-D948-AA0D-F644AC13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FA16D-B36F-8F45-969A-15ED342A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7920"/>
            <a:ext cx="9955006" cy="4312920"/>
          </a:xfrm>
        </p:spPr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US" sz="2600" dirty="0"/>
              <a:t>The instructor strategically assigns students to permanent, diverse teams </a:t>
            </a:r>
          </a:p>
          <a:p>
            <a:pPr lvl="0" indent="-319088">
              <a:buFont typeface="+mj-lt"/>
              <a:buAutoNum type="arabicPeriod"/>
            </a:pPr>
            <a:r>
              <a:rPr lang="en-US" sz="2600" dirty="0"/>
              <a:t>Students are held accountable for completing pre-class preparation </a:t>
            </a:r>
          </a:p>
          <a:p>
            <a:pPr lvl="0">
              <a:buFont typeface="+mj-lt"/>
              <a:buAutoNum type="arabicPeriod"/>
            </a:pPr>
            <a:r>
              <a:rPr lang="en-US" sz="2600" dirty="0"/>
              <a:t>Class time focuses on strategically-designed team activities</a:t>
            </a:r>
          </a:p>
          <a:p>
            <a:pPr lvl="1"/>
            <a:r>
              <a:rPr lang="en-US" sz="2600" dirty="0"/>
              <a:t>Same problem</a:t>
            </a:r>
          </a:p>
          <a:p>
            <a:pPr lvl="1"/>
            <a:r>
              <a:rPr lang="en-US" sz="2600" dirty="0"/>
              <a:t>Significant problem</a:t>
            </a:r>
          </a:p>
          <a:p>
            <a:pPr lvl="1"/>
            <a:r>
              <a:rPr lang="en-US" sz="2600" dirty="0"/>
              <a:t>Specific choice</a:t>
            </a:r>
          </a:p>
          <a:p>
            <a:pPr lvl="1"/>
            <a:r>
              <a:rPr lang="en-US" sz="2600" dirty="0"/>
              <a:t>Simultaneous response</a:t>
            </a:r>
          </a:p>
          <a:p>
            <a:pPr lvl="0">
              <a:buFont typeface="+mj-lt"/>
              <a:buAutoNum type="arabicPeriod"/>
            </a:pPr>
            <a:r>
              <a:rPr lang="en-US" sz="2600" dirty="0"/>
              <a:t>Final grades:</a:t>
            </a:r>
          </a:p>
          <a:p>
            <a:pPr lvl="1"/>
            <a:r>
              <a:rPr lang="en-US" sz="2600" dirty="0"/>
              <a:t>Individual performance</a:t>
            </a:r>
          </a:p>
          <a:p>
            <a:pPr lvl="1"/>
            <a:r>
              <a:rPr lang="en-US" sz="2600" dirty="0"/>
              <a:t>Team performance</a:t>
            </a:r>
          </a:p>
          <a:p>
            <a:pPr lvl="1"/>
            <a:r>
              <a:rPr lang="en-US" sz="2600" dirty="0"/>
              <a:t>Peer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731446-06C8-0F43-8344-CB778524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Individual Readiness Assessment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B51657-A11B-DF47-B23C-FBC5BCCF0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94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i</a:t>
            </a:r>
            <a:r>
              <a:rPr lang="en-US" sz="2800" dirty="0"/>
              <a:t>. Which of the following is NOT a descriptive element of a good team activity?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Same problem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Specific choice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Slow response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Significant problem</a:t>
            </a:r>
            <a:endParaRPr lang="en-US" dirty="0"/>
          </a:p>
          <a:p>
            <a:pPr marL="800100" lvl="1" indent="-342900">
              <a:buFont typeface="+mj-lt"/>
              <a:buAutoNum type="alphaUcPeriod"/>
            </a:pPr>
            <a:endParaRPr lang="en-US" dirty="0"/>
          </a:p>
          <a:p>
            <a:pPr marL="800100" lvl="1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4028D-CA4A-C542-81EF-77D3A3CFF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94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ii. Students’ final grades are based on all of the following, EXCEPT?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Peer evaluations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Teacher evaluations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Individual performance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Team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53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8E1D-FDC4-5342-AE96-6B9A1617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90FEC-98CE-8245-9E79-8483EED0C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312894"/>
            <a:ext cx="4825158" cy="4213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Social</a:t>
            </a:r>
          </a:p>
          <a:p>
            <a:pPr marL="0" indent="0">
              <a:buNone/>
            </a:pPr>
            <a:r>
              <a:rPr lang="en-US" sz="2000" dirty="0"/>
              <a:t>Cognitive</a:t>
            </a:r>
          </a:p>
          <a:p>
            <a:pPr marL="0" indent="0">
              <a:buNone/>
            </a:pPr>
            <a:r>
              <a:rPr lang="en-US" sz="2000" dirty="0"/>
              <a:t>Bio/Neuro</a:t>
            </a:r>
          </a:p>
          <a:p>
            <a:pPr marL="0" indent="0">
              <a:buNone/>
            </a:pPr>
            <a:r>
              <a:rPr lang="en-US" sz="2000" dirty="0"/>
              <a:t>Developmental</a:t>
            </a:r>
          </a:p>
          <a:p>
            <a:pPr marL="0" indent="0">
              <a:buNone/>
            </a:pPr>
            <a:r>
              <a:rPr lang="en-US" sz="2000" dirty="0"/>
              <a:t>Counseling</a:t>
            </a:r>
          </a:p>
          <a:p>
            <a:pPr marL="0" indent="0">
              <a:buNone/>
            </a:pPr>
            <a:r>
              <a:rPr lang="en-US" sz="2000" dirty="0"/>
              <a:t>Clinical</a:t>
            </a:r>
          </a:p>
          <a:p>
            <a:pPr marL="0" indent="0">
              <a:buNone/>
            </a:pPr>
            <a:r>
              <a:rPr lang="en-US" sz="2000" dirty="0"/>
              <a:t>Sensation/Perception</a:t>
            </a:r>
          </a:p>
          <a:p>
            <a:pPr marL="0" indent="0">
              <a:buNone/>
            </a:pPr>
            <a:r>
              <a:rPr lang="en-US" sz="2000" dirty="0"/>
              <a:t>Health</a:t>
            </a:r>
          </a:p>
          <a:p>
            <a:pPr marL="0" indent="0">
              <a:buNone/>
            </a:pPr>
            <a:r>
              <a:rPr lang="en-US" sz="2000" dirty="0"/>
              <a:t>I/O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0B061-95B3-3045-9062-D28842952C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Introduce yourselves</a:t>
            </a:r>
          </a:p>
          <a:p>
            <a:r>
              <a:rPr lang="en-US" sz="2000" dirty="0"/>
              <a:t>Choose a team name</a:t>
            </a:r>
          </a:p>
        </p:txBody>
      </p:sp>
    </p:spTree>
    <p:extLst>
      <p:ext uri="{BB962C8B-B14F-4D97-AF65-F5344CB8AC3E}">
        <p14:creationId xmlns:p14="http://schemas.microsoft.com/office/powerpoint/2010/main" val="13082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D87A-B3ED-7349-8CEB-570A3888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AC49-1779-3844-9FC4-307ABEB9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67326" cy="34163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dirty="0"/>
              <a:t>Instructor assigns students to permanent teams at beginning of term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/>
              <a:t>Create diverse teams of 5-7 students</a:t>
            </a:r>
            <a:endParaRPr lang="en-US" sz="4000" dirty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maximize team resources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minimize team liabilities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eliminate existing relationships that inhibit team cohesion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289A-1595-394F-8CBE-FEC96ECB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Readiness Assessment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23F79-A5C2-C045-8EAC-489F1E5E8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Team decision</a:t>
            </a:r>
          </a:p>
          <a:p>
            <a:r>
              <a:rPr lang="en-US" sz="2400" dirty="0"/>
              <a:t>Scratch to find star</a:t>
            </a:r>
          </a:p>
          <a:p>
            <a:r>
              <a:rPr lang="en-US" sz="2400" dirty="0"/>
              <a:t>Multiple chances but rewards first-chance correct answers</a:t>
            </a:r>
          </a:p>
          <a:p>
            <a:pPr lvl="1"/>
            <a:r>
              <a:rPr lang="en-US" sz="2000" dirty="0"/>
              <a:t>1 scratch = 4 points</a:t>
            </a:r>
          </a:p>
          <a:p>
            <a:pPr lvl="1"/>
            <a:r>
              <a:rPr lang="en-US" sz="2000" dirty="0"/>
              <a:t>2 scratches = 2 points</a:t>
            </a:r>
          </a:p>
          <a:p>
            <a:pPr lvl="1"/>
            <a:r>
              <a:rPr lang="en-US" sz="2000" dirty="0"/>
              <a:t>3 scratches = 1 point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05349A5-ECE4-C346-B14D-BEEC16B90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1368" y="2603500"/>
            <a:ext cx="275910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5B03-987D-9746-8A89-9200F30A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Readiness Assessment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8AD0-1D2B-1641-9FD6-2B1D875E7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9. Which of the following is NOT a descriptive element of a good team activity?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Same problem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Specific choice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Slow response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Significant problem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9D388-463D-6043-8916-80E5570B45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10. Students’ final grades are based on all of the following, EXCEPT?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Peer evaluations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Teacher evaluations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Individual performance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Team performance </a:t>
            </a:r>
          </a:p>
        </p:txBody>
      </p:sp>
    </p:spTree>
    <p:extLst>
      <p:ext uri="{BB962C8B-B14F-4D97-AF65-F5344CB8AC3E}">
        <p14:creationId xmlns:p14="http://schemas.microsoft.com/office/powerpoint/2010/main" val="16588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4743</TotalTime>
  <Words>948</Words>
  <Application>Microsoft Macintosh PowerPoint</Application>
  <PresentationFormat>Widescreen</PresentationFormat>
  <Paragraphs>157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ヒラギノ明朝 ProN W3</vt:lpstr>
      <vt:lpstr>Arial</vt:lpstr>
      <vt:lpstr>Calibri</vt:lpstr>
      <vt:lpstr>Century Gothic</vt:lpstr>
      <vt:lpstr>Times</vt:lpstr>
      <vt:lpstr>Times New Roman</vt:lpstr>
      <vt:lpstr>Wingdings 3</vt:lpstr>
      <vt:lpstr>Ion Boardroom</vt:lpstr>
      <vt:lpstr>Team-Based Learning:  Increasing Student Engagement</vt:lpstr>
      <vt:lpstr>Acknowledgements</vt:lpstr>
      <vt:lpstr>Presentation available online</vt:lpstr>
      <vt:lpstr>Overview</vt:lpstr>
      <vt:lpstr>Individual Readiness Assessment Test</vt:lpstr>
      <vt:lpstr>Team Formation</vt:lpstr>
      <vt:lpstr>Team Formation</vt:lpstr>
      <vt:lpstr>Team Readiness Assessment Test</vt:lpstr>
      <vt:lpstr>Team Readiness Assessment Test</vt:lpstr>
      <vt:lpstr>Teams work because…</vt:lpstr>
      <vt:lpstr>Good team activities</vt:lpstr>
      <vt:lpstr>Sample team activity</vt:lpstr>
      <vt:lpstr>Process not product</vt:lpstr>
      <vt:lpstr>Learn more</vt:lpstr>
      <vt:lpstr>TBL books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Team-Based Learning: a Transformative Tool for Teaching Psychology</dc:title>
  <dc:creator>Laura Madson</dc:creator>
  <cp:lastModifiedBy>Laura Madson</cp:lastModifiedBy>
  <cp:revision>50</cp:revision>
  <dcterms:created xsi:type="dcterms:W3CDTF">2018-04-09T17:02:34Z</dcterms:created>
  <dcterms:modified xsi:type="dcterms:W3CDTF">2019-04-05T19:56:26Z</dcterms:modified>
</cp:coreProperties>
</file>