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479" r:id="rId5"/>
    <p:sldId id="259" r:id="rId6"/>
    <p:sldId id="1758" r:id="rId7"/>
    <p:sldId id="378" r:id="rId8"/>
    <p:sldId id="369" r:id="rId9"/>
    <p:sldId id="1744" r:id="rId10"/>
    <p:sldId id="1745" r:id="rId11"/>
    <p:sldId id="1746" r:id="rId12"/>
    <p:sldId id="1747" r:id="rId13"/>
    <p:sldId id="1748" r:id="rId14"/>
    <p:sldId id="1749" r:id="rId15"/>
    <p:sldId id="1750" r:id="rId16"/>
    <p:sldId id="1751" r:id="rId17"/>
    <p:sldId id="1752" r:id="rId18"/>
    <p:sldId id="1753" r:id="rId19"/>
    <p:sldId id="1754" r:id="rId20"/>
    <p:sldId id="1755" r:id="rId21"/>
    <p:sldId id="1756" r:id="rId22"/>
    <p:sldId id="1757" r:id="rId23"/>
    <p:sldId id="308" r:id="rId24"/>
    <p:sldId id="299" r:id="rId25"/>
    <p:sldId id="484" r:id="rId26"/>
    <p:sldId id="482" r:id="rId27"/>
    <p:sldId id="260" r:id="rId28"/>
    <p:sldId id="306"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adson" initials="LM" lastIdx="1" clrIdx="0">
    <p:extLst>
      <p:ext uri="{19B8F6BF-5375-455C-9EA6-DF929625EA0E}">
        <p15:presenceInfo xmlns:p15="http://schemas.microsoft.com/office/powerpoint/2012/main" userId="dcb37cfb-535c-4c29-b68b-8cf2c951ed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18"/>
    <p:restoredTop sz="73742"/>
  </p:normalViewPr>
  <p:slideViewPr>
    <p:cSldViewPr snapToGrid="0" snapToObjects="1">
      <p:cViewPr>
        <p:scale>
          <a:sx n="63" d="100"/>
          <a:sy n="63" d="100"/>
        </p:scale>
        <p:origin x="6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9T14:49:38.615" idx="1">
    <p:pos x="10" y="10"/>
    <p:text>UPDATE THIS WITH DATA FROM 2018EMPLOYERRESEARCHHARTREPORT.PDF (filed in PSY201 folder)</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C2DAF-D933-7F49-9905-EBAF97F96842}" type="datetimeFigureOut">
              <a:rPr lang="en-US" smtClean="0"/>
              <a:t>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E72CD-A1F6-E444-9048-0716A5BC222E}" type="slidenum">
              <a:rPr lang="en-US" smtClean="0"/>
              <a:t>‹#›</a:t>
            </a:fld>
            <a:endParaRPr lang="en-US"/>
          </a:p>
        </p:txBody>
      </p:sp>
    </p:spTree>
    <p:extLst>
      <p:ext uri="{BB962C8B-B14F-4D97-AF65-F5344CB8AC3E}">
        <p14:creationId xmlns:p14="http://schemas.microsoft.com/office/powerpoint/2010/main" val="55917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TBL courses:</a:t>
            </a:r>
          </a:p>
          <a:p>
            <a:pPr lvl="0"/>
            <a:r>
              <a:rPr lang="en-US" sz="1200" kern="1200" dirty="0">
                <a:solidFill>
                  <a:schemeClr val="tx1"/>
                </a:solidFill>
                <a:effectLst/>
                <a:latin typeface="+mn-lt"/>
                <a:ea typeface="+mn-ea"/>
                <a:cs typeface="+mn-cs"/>
              </a:rPr>
              <a:t>The instructor strategically assigns students to permanent, diverse teams;</a:t>
            </a:r>
          </a:p>
          <a:p>
            <a:pPr lvl="0"/>
            <a:r>
              <a:rPr lang="en-US" sz="1200" kern="1200" dirty="0">
                <a:solidFill>
                  <a:schemeClr val="tx1"/>
                </a:solidFill>
                <a:effectLst/>
                <a:latin typeface="+mn-lt"/>
                <a:ea typeface="+mn-ea"/>
                <a:cs typeface="+mn-cs"/>
              </a:rPr>
              <a:t>Students are held accountable for completing pre-class preparation;</a:t>
            </a:r>
          </a:p>
          <a:p>
            <a:pPr lvl="0"/>
            <a:r>
              <a:rPr lang="en-US" sz="1200" kern="1200" dirty="0">
                <a:solidFill>
                  <a:schemeClr val="tx1"/>
                </a:solidFill>
                <a:effectLst/>
                <a:latin typeface="+mn-lt"/>
                <a:ea typeface="+mn-ea"/>
                <a:cs typeface="+mn-cs"/>
              </a:rPr>
              <a:t>The majority of class time focuses on strategically-designed team application activities that engage students with the material and with each other. The instructor facilitates these activities both within and across teams, clarifying murky concepts and helping students compare ideas.</a:t>
            </a:r>
          </a:p>
          <a:p>
            <a:pPr lvl="0"/>
            <a:r>
              <a:rPr lang="en-US" sz="1200" kern="1200" dirty="0">
                <a:solidFill>
                  <a:schemeClr val="tx1"/>
                </a:solidFill>
                <a:effectLst/>
                <a:latin typeface="+mn-lt"/>
                <a:ea typeface="+mn-ea"/>
                <a:cs typeface="+mn-cs"/>
              </a:rPr>
              <a:t>Final grades include performance on tasks that students complete as individuals, performance on team tasks, and a peer evaluation completed by each student’s teammates assessing the student’s overall contribution to the team.</a:t>
            </a:r>
          </a:p>
          <a:p>
            <a:endParaRPr lang="en-US" dirty="0"/>
          </a:p>
        </p:txBody>
      </p:sp>
      <p:sp>
        <p:nvSpPr>
          <p:cNvPr id="4" name="Slide Number Placeholder 3"/>
          <p:cNvSpPr>
            <a:spLocks noGrp="1"/>
          </p:cNvSpPr>
          <p:nvPr>
            <p:ph type="sldNum" sz="quarter" idx="5"/>
          </p:nvPr>
        </p:nvSpPr>
        <p:spPr/>
        <p:txBody>
          <a:bodyPr/>
          <a:lstStyle/>
          <a:p>
            <a:fld id="{E72E72CD-A1F6-E444-9048-0716A5BC222E}" type="slidenum">
              <a:rPr lang="en-US" smtClean="0"/>
              <a:t>5</a:t>
            </a:fld>
            <a:endParaRPr lang="en-US"/>
          </a:p>
        </p:txBody>
      </p:sp>
    </p:spTree>
    <p:extLst>
      <p:ext uri="{BB962C8B-B14F-4D97-AF65-F5344CB8AC3E}">
        <p14:creationId xmlns:p14="http://schemas.microsoft.com/office/powerpoint/2010/main" val="397130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2424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3710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2652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1850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6903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4569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4DF20-2943-CB44-81B1-6774C481A99B}" type="slidenum">
              <a:rPr lang="en-US" smtClean="0"/>
              <a:pPr/>
              <a:t>21</a:t>
            </a:fld>
            <a:endParaRPr lang="en-US"/>
          </a:p>
        </p:txBody>
      </p:sp>
    </p:spTree>
    <p:extLst>
      <p:ext uri="{BB962C8B-B14F-4D97-AF65-F5344CB8AC3E}">
        <p14:creationId xmlns:p14="http://schemas.microsoft.com/office/powerpoint/2010/main" val="68282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E7213-944A-9D45-8BDF-B3F7E1553D96}" type="slidenum">
              <a:rPr lang="en-US" smtClean="0"/>
              <a:t>23</a:t>
            </a:fld>
            <a:endParaRPr lang="en-US"/>
          </a:p>
        </p:txBody>
      </p:sp>
    </p:spTree>
    <p:extLst>
      <p:ext uri="{BB962C8B-B14F-4D97-AF65-F5344CB8AC3E}">
        <p14:creationId xmlns:p14="http://schemas.microsoft.com/office/powerpoint/2010/main" val="1837618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1188" indent="-609600" eaLnBrk="1" hangingPunct="1">
              <a:buFont typeface="Times" charset="0"/>
              <a:buNone/>
              <a:defRPr/>
            </a:pPr>
            <a:r>
              <a:rPr lang="en-US" dirty="0">
                <a:latin typeface="Times" charset="0"/>
                <a:ea typeface="ヒラギノ明朝 ProN W3" charset="0"/>
                <a:cs typeface="ヒラギノ明朝 ProN W3" charset="0"/>
              </a:rPr>
              <a:t>Four characteristics of good team activities</a:t>
            </a:r>
          </a:p>
          <a:p>
            <a:pPr marL="973138" lvl="1" indent="-457200" eaLnBrk="1" hangingPunct="1">
              <a:buSzPct val="99000"/>
              <a:buFont typeface="Times" charset="0"/>
              <a:buNone/>
              <a:defRPr/>
            </a:pPr>
            <a:r>
              <a:rPr lang="en-US" dirty="0">
                <a:latin typeface="Times" charset="0"/>
                <a:ea typeface="ヒラギノ明朝 ProN W3" charset="0"/>
                <a:cs typeface="ヒラギノ明朝 ProN W3" charset="0"/>
              </a:rPr>
              <a:t>1.        Significant problem</a:t>
            </a:r>
          </a:p>
          <a:p>
            <a:pPr marL="973138" lvl="1" indent="-457200" eaLnBrk="1" hangingPunct="1">
              <a:buSzPct val="99000"/>
              <a:buFont typeface="Times" charset="0"/>
              <a:buAutoNum type="arabicPeriod" startAt="2"/>
              <a:defRPr/>
            </a:pPr>
            <a:r>
              <a:rPr lang="en-US" dirty="0">
                <a:latin typeface="Times" charset="0"/>
                <a:ea typeface="ヒラギノ明朝 ProN W3" charset="0"/>
                <a:cs typeface="ヒラギノ明朝 ProN W3" charset="0"/>
              </a:rPr>
              <a:t>Same question</a:t>
            </a:r>
          </a:p>
          <a:p>
            <a:pPr marL="973138" lvl="1" indent="-457200" eaLnBrk="1" hangingPunct="1">
              <a:buSzPct val="99000"/>
              <a:buFont typeface="Times" charset="0"/>
              <a:buAutoNum type="arabicPeriod" startAt="2"/>
              <a:defRPr/>
            </a:pPr>
            <a:r>
              <a:rPr lang="en-US" dirty="0">
                <a:latin typeface="Times" charset="0"/>
                <a:ea typeface="ヒラギノ明朝 ProN W3" charset="0"/>
                <a:cs typeface="ヒラギノ明朝 ProN W3" charset="0"/>
              </a:rPr>
              <a:t>Specific choice</a:t>
            </a:r>
          </a:p>
          <a:p>
            <a:pPr marL="973138" lvl="1" indent="-457200" eaLnBrk="1" hangingPunct="1">
              <a:buSzPct val="99000"/>
              <a:buFont typeface="Times" charset="0"/>
              <a:buAutoNum type="arabicPeriod" startAt="2"/>
              <a:defRPr/>
            </a:pPr>
            <a:r>
              <a:rPr lang="en-US" dirty="0">
                <a:latin typeface="Times" charset="0"/>
                <a:ea typeface="ヒラギノ明朝 ProN W3" charset="0"/>
                <a:cs typeface="ヒラギノ明朝 ProN W3" charset="0"/>
              </a:rPr>
              <a:t>Simultaneous response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t>TEAMS</a:t>
            </a:r>
            <a:r>
              <a:rPr lang="en-US" baseline="0"/>
              <a:t> MUST BE GIVEN TIME IN CLASS TO COMPLETE TEAM ACTIVITIES.</a:t>
            </a:r>
            <a:endParaRPr lang="en-US"/>
          </a:p>
          <a:p>
            <a:endParaRPr lang="en-US" dirty="0"/>
          </a:p>
        </p:txBody>
      </p:sp>
      <p:sp>
        <p:nvSpPr>
          <p:cNvPr id="4" name="Slide Number Placeholder 3"/>
          <p:cNvSpPr>
            <a:spLocks noGrp="1"/>
          </p:cNvSpPr>
          <p:nvPr>
            <p:ph type="sldNum" sz="quarter" idx="10"/>
          </p:nvPr>
        </p:nvSpPr>
        <p:spPr/>
        <p:txBody>
          <a:bodyPr/>
          <a:lstStyle/>
          <a:p>
            <a:fld id="{7C34A223-C1CF-E446-9263-DBD95CF2B013}" type="slidenum">
              <a:rPr lang="en-US" smtClean="0"/>
              <a:pPr/>
              <a:t>28</a:t>
            </a:fld>
            <a:endParaRPr lang="en-US"/>
          </a:p>
        </p:txBody>
      </p:sp>
    </p:spTree>
    <p:extLst>
      <p:ext uri="{BB962C8B-B14F-4D97-AF65-F5344CB8AC3E}">
        <p14:creationId xmlns:p14="http://schemas.microsoft.com/office/powerpoint/2010/main" val="373646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Gallery walk – teams post product around the room; students circulate through the room reading other team’s work. Helps to have a team rep stay by the product and to give circulating students a decision to make (e.g., best poster, most creative).</a:t>
            </a:r>
          </a:p>
          <a:p>
            <a:r>
              <a:rPr lang="en-US" dirty="0"/>
              <a:t>Scenario/MC – provide teams with information and ask them to make an</a:t>
            </a:r>
            <a:r>
              <a:rPr lang="en-US" baseline="0" dirty="0"/>
              <a:t> evaluative decision about the information (e.g., best/worst, most/least). Decision can be framed as a multiple choice item if you want to limit the universe of possible options. Use Psych DO </a:t>
            </a:r>
            <a:r>
              <a:rPr lang="en-US" baseline="0" dirty="0" err="1"/>
              <a:t>eval</a:t>
            </a:r>
            <a:r>
              <a:rPr lang="en-US" baseline="0" dirty="0"/>
              <a:t> as an example.</a:t>
            </a:r>
          </a:p>
          <a:p>
            <a:r>
              <a:rPr lang="en-US" baseline="0" dirty="0"/>
              <a:t>Pinpointing – dry cleaners; in a painting/poem/film/story pinpoint examples of a phenomenon</a:t>
            </a:r>
          </a:p>
          <a:p>
            <a:r>
              <a:rPr lang="en-US" baseline="0" dirty="0"/>
              <a:t>Sorting – putting examples of a concept into appropriate categories; given a list of behaviors, sort them into the appropriate psychological disorder; given a list of quotes, sort them into the appropriate historical period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C34A223-C1CF-E446-9263-DBD95CF2B013}" type="slidenum">
              <a:rPr lang="en-US" smtClean="0"/>
              <a:pPr/>
              <a:t>29</a:t>
            </a:fld>
            <a:endParaRPr lang="en-US"/>
          </a:p>
        </p:txBody>
      </p:sp>
    </p:spTree>
    <p:extLst>
      <p:ext uri="{BB962C8B-B14F-4D97-AF65-F5344CB8AC3E}">
        <p14:creationId xmlns:p14="http://schemas.microsoft.com/office/powerpoint/2010/main" val="208196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ＭＳ Ｐゴシック" pitchFamily="80" charset="-128"/>
                <a:cs typeface="ＭＳ Ｐゴシック" pitchFamily="80" charset="-128"/>
              </a:rPr>
              <a:t>From May 17 to June 1, 2018, Hart Research Associates conducted an online survey on behalf of the Association of American Colleges and Universities among employers at companies that have at least 25 employees and report that 25% or more of their new hires hold either an associate’s degree from a two-year college or a bachelor’s degree from a four-year college. </a:t>
            </a:r>
            <a:endParaRPr lang="en-US" sz="1200" kern="1200" dirty="0">
              <a:solidFill>
                <a:schemeClr val="tx1"/>
              </a:solidFill>
              <a:effectLst/>
              <a:latin typeface="+mn-lt"/>
              <a:ea typeface="ＭＳ Ｐゴシック" pitchFamily="80" charset="-128"/>
              <a:cs typeface="ＭＳ Ｐゴシック" pitchFamily="80" charset="-128"/>
            </a:endParaRPr>
          </a:p>
          <a:p>
            <a:r>
              <a:rPr lang="en-US" sz="1200" i="1" kern="1200" dirty="0">
                <a:solidFill>
                  <a:schemeClr val="tx1"/>
                </a:solidFill>
                <a:effectLst/>
                <a:latin typeface="+mn-lt"/>
                <a:ea typeface="ＭＳ Ｐゴシック" pitchFamily="80" charset="-128"/>
                <a:cs typeface="ＭＳ Ｐゴシック" pitchFamily="80" charset="-128"/>
              </a:rPr>
              <a:t>The research includes two parallel surveys: </a:t>
            </a:r>
            <a:endParaRPr lang="en-US" sz="1200" kern="1200" dirty="0">
              <a:solidFill>
                <a:schemeClr val="tx1"/>
              </a:solidFill>
              <a:effectLst/>
              <a:latin typeface="+mn-lt"/>
              <a:ea typeface="ＭＳ Ｐゴシック" pitchFamily="80" charset="-128"/>
              <a:cs typeface="ＭＳ Ｐゴシック" pitchFamily="80" charset="-128"/>
            </a:endParaRPr>
          </a:p>
          <a:p>
            <a:r>
              <a:rPr lang="en-US" sz="1200" kern="1200" dirty="0">
                <a:solidFill>
                  <a:schemeClr val="tx1"/>
                </a:solidFill>
                <a:effectLst/>
                <a:latin typeface="+mn-lt"/>
                <a:ea typeface="ＭＳ Ｐゴシック" pitchFamily="80" charset="-128"/>
                <a:cs typeface="ＭＳ Ｐゴシック" pitchFamily="80" charset="-128"/>
              </a:rPr>
              <a:t> </a:t>
            </a:r>
            <a:r>
              <a:rPr lang="en-US" sz="1200" i="1" kern="1200" dirty="0">
                <a:solidFill>
                  <a:schemeClr val="tx1"/>
                </a:solidFill>
                <a:effectLst/>
                <a:latin typeface="+mn-lt"/>
                <a:ea typeface="ＭＳ Ｐゴシック" pitchFamily="80" charset="-128"/>
                <a:cs typeface="ＭＳ Ｐゴシック" pitchFamily="80" charset="-128"/>
              </a:rPr>
              <a:t>One among 501 business executives at private sector and nonprofit organizations, including owners, CEOs, presidents, C-suite level executives, vice presidents, and directors; </a:t>
            </a:r>
            <a:endParaRPr lang="en-US" sz="1200" kern="1200" dirty="0">
              <a:solidFill>
                <a:schemeClr val="tx1"/>
              </a:solidFill>
              <a:effectLst/>
              <a:latin typeface="+mn-lt"/>
              <a:ea typeface="ＭＳ Ｐゴシック" pitchFamily="80" charset="-128"/>
              <a:cs typeface="ＭＳ Ｐゴシック" pitchFamily="80" charset="-128"/>
            </a:endParaRPr>
          </a:p>
          <a:p>
            <a:br>
              <a:rPr lang="en-US" sz="1200" kern="1200" dirty="0">
                <a:solidFill>
                  <a:schemeClr val="tx1"/>
                </a:solidFill>
                <a:effectLst/>
                <a:latin typeface="+mn-lt"/>
                <a:ea typeface="ＭＳ Ｐゴシック" pitchFamily="80" charset="-128"/>
                <a:cs typeface="ＭＳ Ｐゴシック" pitchFamily="80" charset="-128"/>
              </a:rPr>
            </a:br>
            <a:endParaRPr lang="en-US" sz="1200" kern="1200" dirty="0">
              <a:solidFill>
                <a:schemeClr val="tx1"/>
              </a:solidFill>
              <a:effectLst/>
              <a:latin typeface="+mn-lt"/>
              <a:ea typeface="ＭＳ Ｐゴシック" pitchFamily="80" charset="-128"/>
              <a:cs typeface="ＭＳ Ｐゴシック" pitchFamily="80" charset="-128"/>
            </a:endParaRPr>
          </a:p>
          <a:p>
            <a:r>
              <a:rPr lang="en-US" sz="1200" kern="1200" dirty="0">
                <a:solidFill>
                  <a:schemeClr val="tx1"/>
                </a:solidFill>
                <a:effectLst/>
                <a:latin typeface="+mn-lt"/>
                <a:ea typeface="ＭＳ Ｐゴシック" pitchFamily="80" charset="-128"/>
                <a:cs typeface="ＭＳ Ｐゴシック" pitchFamily="80" charset="-128"/>
              </a:rPr>
              <a:t> </a:t>
            </a:r>
            <a:r>
              <a:rPr lang="en-US" sz="1200" i="1" kern="1200" dirty="0">
                <a:solidFill>
                  <a:schemeClr val="tx1"/>
                </a:solidFill>
                <a:effectLst/>
                <a:latin typeface="+mn-lt"/>
                <a:ea typeface="ＭＳ Ｐゴシック" pitchFamily="80" charset="-128"/>
                <a:cs typeface="ＭＳ Ｐゴシック" pitchFamily="80" charset="-128"/>
              </a:rPr>
              <a:t>One among 500 hiring managers, or non-executives (directors, managers, supervisors, and office administrators) whose current job responsibilities include recruiting, interviewing, and/or hiring new employees. </a:t>
            </a:r>
            <a:endParaRPr lang="en-US" sz="1200" kern="1200" dirty="0">
              <a:solidFill>
                <a:schemeClr val="tx1"/>
              </a:solidFill>
              <a:effectLst/>
              <a:latin typeface="+mn-lt"/>
              <a:ea typeface="ＭＳ Ｐゴシック" pitchFamily="80" charset="-128"/>
              <a:cs typeface="ＭＳ Ｐゴシック" pitchFamily="80" charset="-128"/>
            </a:endParaRPr>
          </a:p>
          <a:p>
            <a:endParaRPr lang="en-US" dirty="0"/>
          </a:p>
        </p:txBody>
      </p:sp>
      <p:sp>
        <p:nvSpPr>
          <p:cNvPr id="4" name="Slide Number Placeholder 3"/>
          <p:cNvSpPr>
            <a:spLocks noGrp="1"/>
          </p:cNvSpPr>
          <p:nvPr>
            <p:ph type="sldNum" sz="quarter" idx="10"/>
          </p:nvPr>
        </p:nvSpPr>
        <p:spPr/>
        <p:txBody>
          <a:bodyPr/>
          <a:lstStyle/>
          <a:p>
            <a:fld id="{29C4DF20-2943-CB44-81B1-6774C481A99B}" type="slidenum">
              <a:rPr lang="en-US" smtClean="0"/>
              <a:pPr/>
              <a:t>7</a:t>
            </a:fld>
            <a:endParaRPr lang="en-US"/>
          </a:p>
        </p:txBody>
      </p:sp>
    </p:spTree>
    <p:extLst>
      <p:ext uri="{BB962C8B-B14F-4D97-AF65-F5344CB8AC3E}">
        <p14:creationId xmlns:p14="http://schemas.microsoft.com/office/powerpoint/2010/main" val="1277427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4DF20-2943-CB44-81B1-6774C481A99B}" type="slidenum">
              <a:rPr lang="en-US" smtClean="0"/>
              <a:pPr/>
              <a:t>8</a:t>
            </a:fld>
            <a:endParaRPr lang="en-US"/>
          </a:p>
        </p:txBody>
      </p:sp>
    </p:spTree>
    <p:extLst>
      <p:ext uri="{BB962C8B-B14F-4D97-AF65-F5344CB8AC3E}">
        <p14:creationId xmlns:p14="http://schemas.microsoft.com/office/powerpoint/2010/main" val="197377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2986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4362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1848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1500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2757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D9E1BD-2904-4E2F-B21E-6C2021C8EB7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6732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509B-15AC-534A-9AAF-58429C6DD2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AB2E2-E600-554D-A65E-23E7FE220B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142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4BC-BD60-6448-92BF-FEFEF406A40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D29BDB-CEA5-0849-9955-DFCEA624C3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9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882D7-9AC1-C240-97E3-67FB034D237D}"/>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8A4AE8-3B2E-5742-BEDB-F27077DBCF93}"/>
              </a:ext>
            </a:extLst>
          </p:cNvPr>
          <p:cNvSpPr>
            <a:spLocks noGrp="1"/>
          </p:cNvSpPr>
          <p:nvPr>
            <p:ph type="body" orient="vert" idx="1"/>
          </p:nvPr>
        </p:nvSpPr>
        <p:spPr>
          <a:xfrm>
            <a:off x="838201" y="365125"/>
            <a:ext cx="76835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3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8E1D-7FAA-5E4F-8491-88D5F57E135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F3FA4C-403B-B24E-A605-DD97CFE8B368}"/>
              </a:ext>
            </a:extLst>
          </p:cNvPr>
          <p:cNvSpPr>
            <a:spLocks noGrp="1"/>
          </p:cNvSpPr>
          <p:nvPr>
            <p:ph type="body"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6719A1-465E-B740-9323-6BB98A0E3090}"/>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04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29486B-8651-B545-AE58-B4B1C5940AC8}"/>
              </a:ext>
            </a:extLst>
          </p:cNvPr>
          <p:cNvSpPr>
            <a:spLocks noGrp="1"/>
          </p:cNvSpPr>
          <p:nvPr>
            <p:ph/>
          </p:nvPr>
        </p:nvSpPr>
        <p:spPr>
          <a:xfrm>
            <a:off x="838200" y="365125"/>
            <a:ext cx="105156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00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dirty="0"/>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4F0AFCCE-4578-024F-B735-79EB06EDEE39}" type="slidenum">
              <a:rPr lang="en-US"/>
              <a:pPr/>
              <a:t>‹#›</a:t>
            </a:fld>
            <a:endParaRPr lang="en-US"/>
          </a:p>
        </p:txBody>
      </p:sp>
    </p:spTree>
    <p:extLst>
      <p:ext uri="{BB962C8B-B14F-4D97-AF65-F5344CB8AC3E}">
        <p14:creationId xmlns:p14="http://schemas.microsoft.com/office/powerpoint/2010/main" val="326576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4D4A-196F-6349-9A5D-256CE1CF99C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981BE-15AF-3047-B1BE-3F3C091AA05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95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678C-6A90-8043-9C9E-8D2220588682}"/>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DF34F4-4A1C-9B45-B6BE-B75CCDB3E58A}"/>
              </a:ext>
            </a:extLst>
          </p:cNvPr>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7786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7829-3070-6B44-8F61-ABB1E0AF265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53DF95-D99B-C048-9AA3-492C91E41D83}"/>
              </a:ext>
            </a:extLst>
          </p:cNvPr>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29C8D3-1E88-5349-A36E-3F4F3AF00577}"/>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81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073E-B6E7-1C44-8B80-80F808AEE25B}"/>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CBCB31-FD6C-5B4A-816F-67DFCC369D3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470613-F6D9-E74E-BF57-636F3D012956}"/>
              </a:ext>
            </a:extLst>
          </p:cNvPr>
          <p:cNvSpPr>
            <a:spLocks noGrp="1"/>
          </p:cNvSpPr>
          <p:nvPr>
            <p:ph sz="half" idx="2"/>
          </p:nvPr>
        </p:nvSpPr>
        <p:spPr>
          <a:xfrm>
            <a:off x="840318" y="2505075"/>
            <a:ext cx="515831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97647-C2A9-D045-AE68-7BF6C6F712D0}"/>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E7199D-759A-8543-9EDD-BA02381E0841}"/>
              </a:ext>
            </a:extLst>
          </p:cNvPr>
          <p:cNvSpPr>
            <a:spLocks noGrp="1"/>
          </p:cNvSpPr>
          <p:nvPr>
            <p:ph sz="quarter" idx="4"/>
          </p:nvPr>
        </p:nvSpPr>
        <p:spPr>
          <a:xfrm>
            <a:off x="6172200" y="2505075"/>
            <a:ext cx="518371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94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1716-ED21-8842-BC1C-85E2E4BF690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074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5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1EE7-3F8A-AA47-B7D0-F84EDD02356B}"/>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EFBC16-CBDF-1940-81FC-3D825FF62BFA}"/>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9846E4-162F-A846-863D-89D50699E02C}"/>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0325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2613-0D55-DC40-8A48-8A3BB7547860}"/>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98ECF-2E7E-E54C-9F18-D4329F6CE212}"/>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2BF63E3-1C2D-5E42-B0BC-C38381CB982C}"/>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9140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a:extLst>
              <a:ext uri="{FF2B5EF4-FFF2-40B4-BE49-F238E27FC236}">
                <a16:creationId xmlns:a16="http://schemas.microsoft.com/office/drawing/2014/main" id="{A0451D25-9497-9845-ACB4-D70D327749C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48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2" charset="0"/>
        </a:defRPr>
      </a:lvl2pPr>
      <a:lvl3pPr algn="ctr" rtl="0" eaLnBrk="1" fontAlgn="base" hangingPunct="1">
        <a:spcBef>
          <a:spcPct val="0"/>
        </a:spcBef>
        <a:spcAft>
          <a:spcPct val="0"/>
        </a:spcAft>
        <a:defRPr sz="4400">
          <a:solidFill>
            <a:schemeClr val="tx2"/>
          </a:solidFill>
          <a:latin typeface="Times" pitchFamily="2" charset="0"/>
        </a:defRPr>
      </a:lvl3pPr>
      <a:lvl4pPr algn="ctr" rtl="0" eaLnBrk="1" fontAlgn="base" hangingPunct="1">
        <a:spcBef>
          <a:spcPct val="0"/>
        </a:spcBef>
        <a:spcAft>
          <a:spcPct val="0"/>
        </a:spcAft>
        <a:defRPr sz="4400">
          <a:solidFill>
            <a:schemeClr val="tx2"/>
          </a:solidFill>
          <a:latin typeface="Times" pitchFamily="2" charset="0"/>
        </a:defRPr>
      </a:lvl4pPr>
      <a:lvl5pPr algn="ctr" rtl="0" eaLnBrk="1" fontAlgn="base" hangingPunct="1">
        <a:spcBef>
          <a:spcPct val="0"/>
        </a:spcBef>
        <a:spcAft>
          <a:spcPct val="0"/>
        </a:spcAft>
        <a:defRPr sz="4400">
          <a:solidFill>
            <a:schemeClr val="tx2"/>
          </a:solidFill>
          <a:latin typeface="Times" pitchFamily="2" charset="0"/>
        </a:defRPr>
      </a:lvl5pPr>
      <a:lvl6pPr marL="457200" algn="ctr" rtl="0" eaLnBrk="1" fontAlgn="base" hangingPunct="1">
        <a:spcBef>
          <a:spcPct val="0"/>
        </a:spcBef>
        <a:spcAft>
          <a:spcPct val="0"/>
        </a:spcAft>
        <a:defRPr sz="4400">
          <a:solidFill>
            <a:schemeClr val="tx2"/>
          </a:solidFill>
          <a:latin typeface="Times" pitchFamily="2" charset="0"/>
        </a:defRPr>
      </a:lvl6pPr>
      <a:lvl7pPr marL="914400" algn="ctr" rtl="0" eaLnBrk="1" fontAlgn="base" hangingPunct="1">
        <a:spcBef>
          <a:spcPct val="0"/>
        </a:spcBef>
        <a:spcAft>
          <a:spcPct val="0"/>
        </a:spcAft>
        <a:defRPr sz="4400">
          <a:solidFill>
            <a:schemeClr val="tx2"/>
          </a:solidFill>
          <a:latin typeface="Times" pitchFamily="2" charset="0"/>
        </a:defRPr>
      </a:lvl7pPr>
      <a:lvl8pPr marL="1371600" algn="ctr" rtl="0" eaLnBrk="1" fontAlgn="base" hangingPunct="1">
        <a:spcBef>
          <a:spcPct val="0"/>
        </a:spcBef>
        <a:spcAft>
          <a:spcPct val="0"/>
        </a:spcAft>
        <a:defRPr sz="4400">
          <a:solidFill>
            <a:schemeClr val="tx2"/>
          </a:solidFill>
          <a:latin typeface="Times" pitchFamily="2" charset="0"/>
        </a:defRPr>
      </a:lvl8pPr>
      <a:lvl9pPr marL="1828800" algn="ctr" rtl="0" eaLnBrk="1" fontAlgn="base" hangingPunct="1">
        <a:spcBef>
          <a:spcPct val="0"/>
        </a:spcBef>
        <a:spcAft>
          <a:spcPct val="0"/>
        </a:spcAft>
        <a:defRPr sz="4400">
          <a:solidFill>
            <a:schemeClr val="tx2"/>
          </a:solidFill>
          <a:latin typeface="Times" pitchFamily="2"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B62C-326A-764D-8B6F-977D714D4575}"/>
              </a:ext>
            </a:extLst>
          </p:cNvPr>
          <p:cNvSpPr>
            <a:spLocks noGrp="1"/>
          </p:cNvSpPr>
          <p:nvPr>
            <p:ph type="ctrTitle"/>
          </p:nvPr>
        </p:nvSpPr>
        <p:spPr>
          <a:xfrm>
            <a:off x="1524000" y="489857"/>
            <a:ext cx="10220960" cy="3020106"/>
          </a:xfrm>
        </p:spPr>
        <p:txBody>
          <a:bodyPr anchor="ctr"/>
          <a:lstStyle/>
          <a:p>
            <a:r>
              <a:rPr lang="en-US" dirty="0"/>
              <a:t>Team-Based Learning: </a:t>
            </a:r>
            <a:br>
              <a:rPr lang="en-US" dirty="0"/>
            </a:br>
            <a:r>
              <a:rPr lang="en-US" dirty="0"/>
              <a:t>A Transformative Teaching Tool</a:t>
            </a:r>
          </a:p>
        </p:txBody>
      </p:sp>
      <p:sp>
        <p:nvSpPr>
          <p:cNvPr id="3" name="Subtitle 2">
            <a:extLst>
              <a:ext uri="{FF2B5EF4-FFF2-40B4-BE49-F238E27FC236}">
                <a16:creationId xmlns:a16="http://schemas.microsoft.com/office/drawing/2014/main" id="{8E43F198-66B6-FB4F-B442-BECCD8114EF8}"/>
              </a:ext>
            </a:extLst>
          </p:cNvPr>
          <p:cNvSpPr>
            <a:spLocks noGrp="1"/>
          </p:cNvSpPr>
          <p:nvPr>
            <p:ph type="subTitle" idx="1"/>
          </p:nvPr>
        </p:nvSpPr>
        <p:spPr>
          <a:xfrm>
            <a:off x="1524000" y="3641271"/>
            <a:ext cx="9144000" cy="1861457"/>
          </a:xfrm>
        </p:spPr>
        <p:txBody>
          <a:bodyPr/>
          <a:lstStyle/>
          <a:p>
            <a:r>
              <a:rPr lang="en-US" sz="2000" dirty="0"/>
              <a:t>Dr. Laura Madson</a:t>
            </a:r>
          </a:p>
          <a:p>
            <a:r>
              <a:rPr lang="en-US" sz="2000" dirty="0"/>
              <a:t>NMSU Department of Psychology</a:t>
            </a:r>
          </a:p>
          <a:p>
            <a:r>
              <a:rPr lang="en-US" sz="2000" dirty="0"/>
              <a:t>Lilly Conference – Evidence-Based Teaching and Learning</a:t>
            </a:r>
          </a:p>
          <a:p>
            <a:r>
              <a:rPr lang="en-US" sz="2000" dirty="0"/>
              <a:t>January 10, 2020</a:t>
            </a:r>
          </a:p>
          <a:p>
            <a:r>
              <a:rPr lang="en-US" sz="2000" dirty="0"/>
              <a:t>Austin, TX</a:t>
            </a:r>
          </a:p>
        </p:txBody>
      </p:sp>
    </p:spTree>
    <p:extLst>
      <p:ext uri="{BB962C8B-B14F-4D97-AF65-F5344CB8AC3E}">
        <p14:creationId xmlns:p14="http://schemas.microsoft.com/office/powerpoint/2010/main" val="136860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4:30</a:t>
            </a:r>
          </a:p>
          <a:p>
            <a:endParaRPr lang="en-US" dirty="0"/>
          </a:p>
        </p:txBody>
      </p:sp>
    </p:spTree>
    <p:extLst>
      <p:ext uri="{BB962C8B-B14F-4D97-AF65-F5344CB8AC3E}">
        <p14:creationId xmlns:p14="http://schemas.microsoft.com/office/powerpoint/2010/main" val="3305007629"/>
      </p:ext>
    </p:extLst>
  </p:cSld>
  <p:clrMapOvr>
    <a:masterClrMapping/>
  </p:clrMapOvr>
  <p:transition advTm="3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4:00</a:t>
            </a:r>
          </a:p>
          <a:p>
            <a:endParaRPr lang="en-US" dirty="0"/>
          </a:p>
        </p:txBody>
      </p:sp>
    </p:spTree>
    <p:extLst>
      <p:ext uri="{BB962C8B-B14F-4D97-AF65-F5344CB8AC3E}">
        <p14:creationId xmlns:p14="http://schemas.microsoft.com/office/powerpoint/2010/main" val="377170341"/>
      </p:ext>
    </p:extLst>
  </p:cSld>
  <p:clrMapOvr>
    <a:masterClrMapping/>
  </p:clrMapOvr>
  <p:transition advTm="3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3:30</a:t>
            </a:r>
          </a:p>
          <a:p>
            <a:endParaRPr lang="en-US" dirty="0"/>
          </a:p>
        </p:txBody>
      </p:sp>
    </p:spTree>
    <p:extLst>
      <p:ext uri="{BB962C8B-B14F-4D97-AF65-F5344CB8AC3E}">
        <p14:creationId xmlns:p14="http://schemas.microsoft.com/office/powerpoint/2010/main" val="3254136626"/>
      </p:ext>
    </p:extLst>
  </p:cSld>
  <p:clrMapOvr>
    <a:masterClrMapping/>
  </p:clrMapOvr>
  <p:transition advTm="3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3:00</a:t>
            </a:r>
          </a:p>
          <a:p>
            <a:endParaRPr lang="en-US" dirty="0"/>
          </a:p>
        </p:txBody>
      </p:sp>
    </p:spTree>
    <p:extLst>
      <p:ext uri="{BB962C8B-B14F-4D97-AF65-F5344CB8AC3E}">
        <p14:creationId xmlns:p14="http://schemas.microsoft.com/office/powerpoint/2010/main" val="2576053304"/>
      </p:ext>
    </p:extLst>
  </p:cSld>
  <p:clrMapOvr>
    <a:masterClrMapping/>
  </p:clrMapOvr>
  <p:transition advTm="3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2:30</a:t>
            </a:r>
          </a:p>
          <a:p>
            <a:endParaRPr lang="en-US" dirty="0"/>
          </a:p>
        </p:txBody>
      </p:sp>
    </p:spTree>
    <p:extLst>
      <p:ext uri="{BB962C8B-B14F-4D97-AF65-F5344CB8AC3E}">
        <p14:creationId xmlns:p14="http://schemas.microsoft.com/office/powerpoint/2010/main" val="3298039676"/>
      </p:ext>
    </p:extLst>
  </p:cSld>
  <p:clrMapOvr>
    <a:masterClrMapping/>
  </p:clrMapOvr>
  <p:transition advTm="3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2:00</a:t>
            </a:r>
          </a:p>
          <a:p>
            <a:endParaRPr lang="en-US" dirty="0"/>
          </a:p>
        </p:txBody>
      </p:sp>
    </p:spTree>
    <p:extLst>
      <p:ext uri="{BB962C8B-B14F-4D97-AF65-F5344CB8AC3E}">
        <p14:creationId xmlns:p14="http://schemas.microsoft.com/office/powerpoint/2010/main" val="4040880660"/>
      </p:ext>
    </p:extLst>
  </p:cSld>
  <p:clrMapOvr>
    <a:masterClrMapping/>
  </p:clrMapOvr>
  <p:transition advTm="3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1:30</a:t>
            </a:r>
          </a:p>
          <a:p>
            <a:endParaRPr lang="en-US" dirty="0"/>
          </a:p>
        </p:txBody>
      </p:sp>
    </p:spTree>
    <p:extLst>
      <p:ext uri="{BB962C8B-B14F-4D97-AF65-F5344CB8AC3E}">
        <p14:creationId xmlns:p14="http://schemas.microsoft.com/office/powerpoint/2010/main" val="544382152"/>
      </p:ext>
    </p:extLst>
  </p:cSld>
  <p:clrMapOvr>
    <a:masterClrMapping/>
  </p:clrMapOvr>
  <p:transition advTm="3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1:00</a:t>
            </a:r>
          </a:p>
          <a:p>
            <a:endParaRPr lang="en-US" dirty="0"/>
          </a:p>
        </p:txBody>
      </p:sp>
    </p:spTree>
    <p:extLst>
      <p:ext uri="{BB962C8B-B14F-4D97-AF65-F5344CB8AC3E}">
        <p14:creationId xmlns:p14="http://schemas.microsoft.com/office/powerpoint/2010/main" val="3497485286"/>
      </p:ext>
    </p:extLst>
  </p:cSld>
  <p:clrMapOvr>
    <a:masterClrMapping/>
  </p:clrMapOvr>
  <p:transition advTm="3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:30</a:t>
            </a:r>
          </a:p>
          <a:p>
            <a:endParaRPr lang="en-US" dirty="0"/>
          </a:p>
        </p:txBody>
      </p:sp>
    </p:spTree>
    <p:extLst>
      <p:ext uri="{BB962C8B-B14F-4D97-AF65-F5344CB8AC3E}">
        <p14:creationId xmlns:p14="http://schemas.microsoft.com/office/powerpoint/2010/main" val="1874038121"/>
      </p:ext>
    </p:extLst>
  </p:cSld>
  <p:clrMapOvr>
    <a:masterClrMapping/>
  </p:clrMapOvr>
  <p:transition advTm="1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:15</a:t>
            </a:r>
          </a:p>
          <a:p>
            <a:endParaRPr lang="en-US" dirty="0"/>
          </a:p>
        </p:txBody>
      </p:sp>
    </p:spTree>
    <p:extLst>
      <p:ext uri="{BB962C8B-B14F-4D97-AF65-F5344CB8AC3E}">
        <p14:creationId xmlns:p14="http://schemas.microsoft.com/office/powerpoint/2010/main" val="3249611428"/>
      </p:ext>
    </p:extLst>
  </p:cSld>
  <p:clrMapOvr>
    <a:masterClrMapping/>
  </p:clrMapOvr>
  <p:transition advClick="0" advTm="15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D17F-607F-5149-8692-3AC8A117415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39A267F2-E05F-4447-AA32-C35C210787E5}"/>
              </a:ext>
            </a:extLst>
          </p:cNvPr>
          <p:cNvSpPr>
            <a:spLocks noGrp="1"/>
          </p:cNvSpPr>
          <p:nvPr>
            <p:ph idx="1"/>
          </p:nvPr>
        </p:nvSpPr>
        <p:spPr/>
        <p:txBody>
          <a:bodyPr/>
          <a:lstStyle/>
          <a:p>
            <a:pPr marL="0" indent="0">
              <a:buNone/>
            </a:pPr>
            <a:r>
              <a:rPr lang="en-US" dirty="0"/>
              <a:t>Dr. Larry </a:t>
            </a:r>
            <a:r>
              <a:rPr lang="en-US" dirty="0" err="1"/>
              <a:t>Michaelsen</a:t>
            </a:r>
            <a:endParaRPr lang="en-US" dirty="0"/>
          </a:p>
          <a:p>
            <a:pPr marL="457200" lvl="1" indent="0">
              <a:buNone/>
            </a:pPr>
            <a:r>
              <a:rPr lang="en-US" sz="2000" dirty="0"/>
              <a:t>Professor of Management, University of Central Missouri</a:t>
            </a:r>
          </a:p>
          <a:p>
            <a:pPr marL="0" indent="0">
              <a:buNone/>
            </a:pPr>
            <a:r>
              <a:rPr lang="en-US" dirty="0"/>
              <a:t>Jim Sibley</a:t>
            </a:r>
          </a:p>
          <a:p>
            <a:pPr marL="457200" lvl="1" indent="0">
              <a:buNone/>
            </a:pPr>
            <a:r>
              <a:rPr lang="en-US" sz="2000" dirty="0"/>
              <a:t>Director of the Centre for Instructional Support at the Faculty of Applied Science at University of British Columbia</a:t>
            </a:r>
          </a:p>
          <a:p>
            <a:pPr marL="15875" lvl="1" indent="0">
              <a:buNone/>
            </a:pPr>
            <a:r>
              <a:rPr lang="en-US" sz="3200" dirty="0"/>
              <a:t>Bill Roberson and Tine Reimers</a:t>
            </a:r>
          </a:p>
          <a:p>
            <a:pPr marL="15875" lvl="1" indent="449263">
              <a:buNone/>
            </a:pPr>
            <a:r>
              <a:rPr lang="en-US" sz="2000" dirty="0"/>
              <a:t>Center for Innovation and Excellence in Learning at Vancouver Island University</a:t>
            </a:r>
            <a:endParaRPr lang="en-US" dirty="0"/>
          </a:p>
        </p:txBody>
      </p:sp>
    </p:spTree>
    <p:extLst>
      <p:ext uri="{BB962C8B-B14F-4D97-AF65-F5344CB8AC3E}">
        <p14:creationId xmlns:p14="http://schemas.microsoft.com/office/powerpoint/2010/main" val="204877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209800"/>
            <a:ext cx="7315200" cy="2133600"/>
          </a:xfrm>
        </p:spPr>
        <p:txBody>
          <a:bodyPr>
            <a:normAutofit fontScale="77500" lnSpcReduction="20000"/>
          </a:bodyPr>
          <a:lstStyle/>
          <a:p>
            <a:pPr algn="ctr">
              <a:buNone/>
            </a:pPr>
            <a:r>
              <a:rPr lang="en-US" sz="14000" b="1" dirty="0"/>
              <a:t>Time’s Up!</a:t>
            </a:r>
          </a:p>
          <a:p>
            <a:endParaRPr lang="en-US" dirty="0"/>
          </a:p>
        </p:txBody>
      </p:sp>
    </p:spTree>
    <p:extLst>
      <p:ext uri="{BB962C8B-B14F-4D97-AF65-F5344CB8AC3E}">
        <p14:creationId xmlns:p14="http://schemas.microsoft.com/office/powerpoint/2010/main" val="13098439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3"/>
          <a:srcRect/>
          <a:stretch>
            <a:fillRect/>
          </a:stretch>
        </p:blipFill>
        <p:spPr bwMode="auto">
          <a:xfrm>
            <a:off x="1524000" y="0"/>
            <a:ext cx="9144000" cy="6856412"/>
          </a:xfrm>
          <a:prstGeom prst="rect">
            <a:avLst/>
          </a:prstGeom>
          <a:noFill/>
          <a:ln w="9525">
            <a:noFill/>
            <a:miter lim="800000"/>
            <a:headEnd/>
            <a:tailEnd/>
          </a:ln>
        </p:spPr>
      </p:pic>
      <p:sp>
        <p:nvSpPr>
          <p:cNvPr id="26627" name="Rectangle 2"/>
          <p:cNvSpPr>
            <a:spLocks noGrp="1" noChangeArrowheads="1"/>
          </p:cNvSpPr>
          <p:nvPr>
            <p:ph type="title"/>
          </p:nvPr>
        </p:nvSpPr>
        <p:spPr>
          <a:noFill/>
        </p:spPr>
        <p:txBody>
          <a:bodyPr/>
          <a:lstStyle/>
          <a:p>
            <a:r>
              <a:rPr lang="en-US" dirty="0"/>
              <a:t>Simultaneous Report</a:t>
            </a:r>
          </a:p>
        </p:txBody>
      </p:sp>
      <p:sp>
        <p:nvSpPr>
          <p:cNvPr id="5" name="Rectangle 3"/>
          <p:cNvSpPr>
            <a:spLocks noGrp="1" noChangeArrowheads="1"/>
          </p:cNvSpPr>
          <p:nvPr>
            <p:ph idx="1"/>
          </p:nvPr>
        </p:nvSpPr>
        <p:spPr>
          <a:xfrm>
            <a:off x="838200" y="1178560"/>
            <a:ext cx="10515600" cy="5667989"/>
          </a:xfrm>
        </p:spPr>
        <p:txBody>
          <a:bodyPr>
            <a:normAutofit/>
          </a:bodyPr>
          <a:lstStyle/>
          <a:p>
            <a:pPr marL="1588" indent="0">
              <a:buNone/>
            </a:pPr>
            <a:endParaRPr lang="en-US" sz="2800" dirty="0"/>
          </a:p>
          <a:p>
            <a:pPr marL="1588" indent="0">
              <a:buNone/>
            </a:pPr>
            <a:r>
              <a:rPr lang="en-US" sz="2800" dirty="0"/>
              <a:t>Pick the skill that is MOST important for students to have developed in college:</a:t>
            </a:r>
          </a:p>
          <a:p>
            <a:pPr marL="515938" indent="-514350">
              <a:buFont typeface="+mj-lt"/>
              <a:buAutoNum type="arabicPeriod"/>
            </a:pPr>
            <a:r>
              <a:rPr lang="en-US" sz="2800" dirty="0"/>
              <a:t>The ability to effectively communicate with others</a:t>
            </a:r>
          </a:p>
          <a:p>
            <a:pPr marL="515938" indent="-514350">
              <a:buFont typeface="+mj-lt"/>
              <a:buAutoNum type="arabicPeriod"/>
            </a:pPr>
            <a:r>
              <a:rPr lang="en-US" sz="2800" dirty="0"/>
              <a:t>Critical thinking and analytical reasoning skills</a:t>
            </a:r>
          </a:p>
          <a:p>
            <a:pPr marL="515938" indent="-514350">
              <a:buFont typeface="+mj-lt"/>
              <a:buAutoNum type="arabicPeriod"/>
            </a:pPr>
            <a:r>
              <a:rPr lang="en-US" sz="2800" dirty="0"/>
              <a:t>Ethical judgment and decision-making</a:t>
            </a:r>
          </a:p>
          <a:p>
            <a:pPr marL="515938" indent="-514350">
              <a:buFont typeface="+mj-lt"/>
              <a:buAutoNum type="arabicPeriod"/>
            </a:pPr>
            <a:r>
              <a:rPr lang="en-US" sz="2800" dirty="0"/>
              <a:t>The ability to work effectively with others in teams</a:t>
            </a:r>
          </a:p>
          <a:p>
            <a:pPr marL="515938" indent="-514350">
              <a:buFont typeface="+mj-lt"/>
              <a:buAutoNum type="arabicPeriod"/>
            </a:pPr>
            <a:r>
              <a:rPr lang="en-US" sz="2800" dirty="0"/>
              <a:t>The ability to apply knowledge and skills to real-world settings</a:t>
            </a:r>
          </a:p>
          <a:p>
            <a:pPr marL="515938" indent="-514350">
              <a:buFont typeface="+mj-lt"/>
              <a:buAutoNum type="alphaUcPeriod"/>
            </a:pPr>
            <a:endParaRPr lang="en-US" sz="2800" dirty="0"/>
          </a:p>
        </p:txBody>
      </p:sp>
      <p:pic>
        <p:nvPicPr>
          <p:cNvPr id="6" name="Picture 5">
            <a:extLst>
              <a:ext uri="{FF2B5EF4-FFF2-40B4-BE49-F238E27FC236}">
                <a16:creationId xmlns:a16="http://schemas.microsoft.com/office/drawing/2014/main" id="{A85FE3C7-F7E0-FC4A-9577-066C9BF1C246}"/>
              </a:ext>
            </a:extLst>
          </p:cNvPr>
          <p:cNvPicPr>
            <a:picLocks noChangeAspect="1"/>
          </p:cNvPicPr>
          <p:nvPr/>
        </p:nvPicPr>
        <p:blipFill>
          <a:blip r:embed="rId4"/>
          <a:stretch>
            <a:fillRect/>
          </a:stretch>
        </p:blipFill>
        <p:spPr>
          <a:xfrm>
            <a:off x="10215880" y="131445"/>
            <a:ext cx="1694180" cy="1694180"/>
          </a:xfrm>
          <a:prstGeom prst="rect">
            <a:avLst/>
          </a:prstGeom>
        </p:spPr>
      </p:pic>
    </p:spTree>
    <p:extLst>
      <p:ext uri="{BB962C8B-B14F-4D97-AF65-F5344CB8AC3E}">
        <p14:creationId xmlns:p14="http://schemas.microsoft.com/office/powerpoint/2010/main" val="11015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C5DB-FC6A-1449-A6EE-613AE26A39A7}"/>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CB10ABC7-411E-5743-8A3A-287CEBD048E3}"/>
              </a:ext>
            </a:extLst>
          </p:cNvPr>
          <p:cNvSpPr>
            <a:spLocks noGrp="1"/>
          </p:cNvSpPr>
          <p:nvPr>
            <p:ph idx="1"/>
          </p:nvPr>
        </p:nvSpPr>
        <p:spPr/>
        <p:txBody>
          <a:bodyPr/>
          <a:lstStyle/>
          <a:p>
            <a:r>
              <a:rPr lang="en-US" dirty="0"/>
              <a:t>4Ss</a:t>
            </a:r>
          </a:p>
          <a:p>
            <a:r>
              <a:rPr lang="en-US" dirty="0"/>
              <a:t>What kind of thinking/discussion took place in your team?</a:t>
            </a:r>
          </a:p>
          <a:p>
            <a:pPr lvl="1"/>
            <a:r>
              <a:rPr lang="en-US" dirty="0"/>
              <a:t>Comparison/contrast</a:t>
            </a:r>
          </a:p>
          <a:p>
            <a:pPr lvl="1"/>
            <a:r>
              <a:rPr lang="en-US" dirty="0"/>
              <a:t>Analysis</a:t>
            </a:r>
          </a:p>
          <a:p>
            <a:pPr lvl="1"/>
            <a:r>
              <a:rPr lang="en-US" dirty="0"/>
              <a:t>Evaluation</a:t>
            </a:r>
          </a:p>
          <a:p>
            <a:pPr lvl="1"/>
            <a:r>
              <a:rPr lang="en-US" dirty="0"/>
              <a:t>Decision-making</a:t>
            </a:r>
          </a:p>
        </p:txBody>
      </p:sp>
      <p:pic>
        <p:nvPicPr>
          <p:cNvPr id="5" name="Picture 4">
            <a:extLst>
              <a:ext uri="{FF2B5EF4-FFF2-40B4-BE49-F238E27FC236}">
                <a16:creationId xmlns:a16="http://schemas.microsoft.com/office/drawing/2014/main" id="{1D7A5005-4352-E449-A9C2-B1A1B0D69BC9}"/>
              </a:ext>
            </a:extLst>
          </p:cNvPr>
          <p:cNvPicPr>
            <a:picLocks noChangeAspect="1"/>
          </p:cNvPicPr>
          <p:nvPr/>
        </p:nvPicPr>
        <p:blipFill>
          <a:blip r:embed="rId2"/>
          <a:stretch>
            <a:fillRect/>
          </a:stretch>
        </p:blipFill>
        <p:spPr>
          <a:xfrm>
            <a:off x="9916160" y="365126"/>
            <a:ext cx="1729740" cy="1729740"/>
          </a:xfrm>
          <a:prstGeom prst="rect">
            <a:avLst/>
          </a:prstGeom>
        </p:spPr>
      </p:pic>
    </p:spTree>
    <p:extLst>
      <p:ext uri="{BB962C8B-B14F-4D97-AF65-F5344CB8AC3E}">
        <p14:creationId xmlns:p14="http://schemas.microsoft.com/office/powerpoint/2010/main" val="39925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pic>
        <p:nvPicPr>
          <p:cNvPr id="7" name="Content Placeholder 6" descr="images.jpg"/>
          <p:cNvPicPr>
            <a:picLocks noGrp="1" noChangeAspect="1"/>
          </p:cNvPicPr>
          <p:nvPr>
            <p:ph idx="1"/>
          </p:nvPr>
        </p:nvPicPr>
        <p:blipFill>
          <a:blip r:embed="rId3">
            <a:extLst>
              <a:ext uri="{28A0092B-C50C-407E-A947-70E740481C1C}">
                <a14:useLocalDpi xmlns:a14="http://schemas.microsoft.com/office/drawing/2010/main" val="0"/>
              </a:ext>
            </a:extLst>
          </a:blip>
          <a:srcRect l="16672" r="16672"/>
          <a:stretch>
            <a:fillRect/>
          </a:stretch>
        </p:blipFill>
        <p:spPr>
          <a:xfrm>
            <a:off x="3501355" y="2040313"/>
            <a:ext cx="5189290" cy="2451005"/>
          </a:xfrm>
          <a:prstGeom prst="rect">
            <a:avLst/>
          </a:prstGeom>
        </p:spPr>
      </p:pic>
      <p:pic>
        <p:nvPicPr>
          <p:cNvPr id="4" name="Picture 3">
            <a:extLst>
              <a:ext uri="{FF2B5EF4-FFF2-40B4-BE49-F238E27FC236}">
                <a16:creationId xmlns:a16="http://schemas.microsoft.com/office/drawing/2014/main" id="{808945D9-41A0-FC46-B260-12CA15D01A0B}"/>
              </a:ext>
            </a:extLst>
          </p:cNvPr>
          <p:cNvPicPr>
            <a:picLocks noChangeAspect="1"/>
          </p:cNvPicPr>
          <p:nvPr/>
        </p:nvPicPr>
        <p:blipFill>
          <a:blip r:embed="rId4"/>
          <a:stretch>
            <a:fillRect/>
          </a:stretch>
        </p:blipFill>
        <p:spPr>
          <a:xfrm>
            <a:off x="10215880" y="131445"/>
            <a:ext cx="1694180" cy="1694180"/>
          </a:xfrm>
          <a:prstGeom prst="rect">
            <a:avLst/>
          </a:prstGeom>
        </p:spPr>
      </p:pic>
    </p:spTree>
    <p:extLst>
      <p:ext uri="{BB962C8B-B14F-4D97-AF65-F5344CB8AC3E}">
        <p14:creationId xmlns:p14="http://schemas.microsoft.com/office/powerpoint/2010/main" val="62044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You-Rainbow-6199906906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82" y="1033317"/>
            <a:ext cx="6350000" cy="4254500"/>
          </a:xfrm>
          <a:prstGeom prst="rect">
            <a:avLst/>
          </a:prstGeom>
        </p:spPr>
      </p:pic>
      <p:pic>
        <p:nvPicPr>
          <p:cNvPr id="3" name="Picture 2">
            <a:extLst>
              <a:ext uri="{FF2B5EF4-FFF2-40B4-BE49-F238E27FC236}">
                <a16:creationId xmlns:a16="http://schemas.microsoft.com/office/drawing/2014/main" id="{F437ED84-9950-AA4A-8D60-A1EE42D625BC}"/>
              </a:ext>
            </a:extLst>
          </p:cNvPr>
          <p:cNvPicPr>
            <a:picLocks noChangeAspect="1"/>
          </p:cNvPicPr>
          <p:nvPr/>
        </p:nvPicPr>
        <p:blipFill>
          <a:blip r:embed="rId3"/>
          <a:stretch>
            <a:fillRect/>
          </a:stretch>
        </p:blipFill>
        <p:spPr>
          <a:xfrm>
            <a:off x="10215880" y="131445"/>
            <a:ext cx="1694180" cy="1694180"/>
          </a:xfrm>
          <a:prstGeom prst="rect">
            <a:avLst/>
          </a:prstGeom>
        </p:spPr>
      </p:pic>
    </p:spTree>
    <p:extLst>
      <p:ext uri="{BB962C8B-B14F-4D97-AF65-F5344CB8AC3E}">
        <p14:creationId xmlns:p14="http://schemas.microsoft.com/office/powerpoint/2010/main" val="632460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C00D8-BFB6-7349-8D3C-F5928F899870}"/>
              </a:ext>
            </a:extLst>
          </p:cNvPr>
          <p:cNvSpPr>
            <a:spLocks noGrp="1"/>
          </p:cNvSpPr>
          <p:nvPr>
            <p:ph type="title"/>
          </p:nvPr>
        </p:nvSpPr>
        <p:spPr/>
        <p:txBody>
          <a:bodyPr/>
          <a:lstStyle/>
          <a:p>
            <a:r>
              <a:rPr lang="en-US" dirty="0"/>
              <a:t>Team Formation</a:t>
            </a:r>
          </a:p>
        </p:txBody>
      </p:sp>
      <p:sp>
        <p:nvSpPr>
          <p:cNvPr id="3" name="Content Placeholder 2">
            <a:extLst>
              <a:ext uri="{FF2B5EF4-FFF2-40B4-BE49-F238E27FC236}">
                <a16:creationId xmlns:a16="http://schemas.microsoft.com/office/drawing/2014/main" id="{1771DF7D-7168-D14D-BEBB-79D9E3DFFBB3}"/>
              </a:ext>
            </a:extLst>
          </p:cNvPr>
          <p:cNvSpPr>
            <a:spLocks noGrp="1"/>
          </p:cNvSpPr>
          <p:nvPr>
            <p:ph idx="1"/>
          </p:nvPr>
        </p:nvSpPr>
        <p:spPr/>
        <p:txBody>
          <a:bodyPr/>
          <a:lstStyle/>
          <a:p>
            <a:pPr>
              <a:lnSpc>
                <a:spcPct val="90000"/>
              </a:lnSpc>
              <a:spcAft>
                <a:spcPts val="1800"/>
              </a:spcAft>
              <a:buNone/>
            </a:pPr>
            <a:r>
              <a:rPr lang="en-US" dirty="0"/>
              <a:t>Instructor assigns students to permanent teams at beginning of term</a:t>
            </a:r>
          </a:p>
          <a:p>
            <a:pPr>
              <a:lnSpc>
                <a:spcPct val="90000"/>
              </a:lnSpc>
              <a:spcAft>
                <a:spcPts val="1800"/>
              </a:spcAft>
              <a:buNone/>
            </a:pPr>
            <a:r>
              <a:rPr lang="en-US" dirty="0"/>
              <a:t>Create diverse teams of 5-7 students</a:t>
            </a:r>
            <a:endParaRPr lang="en-US" sz="2800" dirty="0"/>
          </a:p>
          <a:p>
            <a:pPr marL="514350" indent="-514350">
              <a:spcAft>
                <a:spcPts val="1800"/>
              </a:spcAft>
              <a:buFont typeface="+mj-lt"/>
              <a:buAutoNum type="arabicPeriod"/>
            </a:pPr>
            <a:r>
              <a:rPr lang="en-US" sz="2400" dirty="0"/>
              <a:t>maximize team resources </a:t>
            </a:r>
          </a:p>
          <a:p>
            <a:pPr marL="514350" indent="-514350">
              <a:spcAft>
                <a:spcPts val="1800"/>
              </a:spcAft>
              <a:buFont typeface="+mj-lt"/>
              <a:buAutoNum type="arabicPeriod"/>
            </a:pPr>
            <a:r>
              <a:rPr lang="en-US" sz="2400" dirty="0"/>
              <a:t>minimize team liabilities</a:t>
            </a:r>
          </a:p>
          <a:p>
            <a:pPr marL="514350" indent="-514350">
              <a:spcAft>
                <a:spcPts val="1800"/>
              </a:spcAft>
              <a:buFont typeface="+mj-lt"/>
              <a:buAutoNum type="arabicPeriod"/>
            </a:pPr>
            <a:r>
              <a:rPr lang="en-US" sz="2400" dirty="0"/>
              <a:t>eliminate existing relationships that inhibit team cohesion</a:t>
            </a:r>
          </a:p>
          <a:p>
            <a:endParaRPr lang="en-US" dirty="0"/>
          </a:p>
          <a:p>
            <a:endParaRPr lang="en-US" dirty="0"/>
          </a:p>
        </p:txBody>
      </p:sp>
    </p:spTree>
    <p:extLst>
      <p:ext uri="{BB962C8B-B14F-4D97-AF65-F5344CB8AC3E}">
        <p14:creationId xmlns:p14="http://schemas.microsoft.com/office/powerpoint/2010/main" val="3692121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C00D8-BFB6-7349-8D3C-F5928F899870}"/>
              </a:ext>
            </a:extLst>
          </p:cNvPr>
          <p:cNvSpPr>
            <a:spLocks noGrp="1"/>
          </p:cNvSpPr>
          <p:nvPr>
            <p:ph type="title"/>
          </p:nvPr>
        </p:nvSpPr>
        <p:spPr/>
        <p:txBody>
          <a:bodyPr/>
          <a:lstStyle/>
          <a:p>
            <a:r>
              <a:rPr lang="en-US" dirty="0"/>
              <a:t>Team Readiness Assessment Test</a:t>
            </a:r>
          </a:p>
        </p:txBody>
      </p:sp>
      <p:sp>
        <p:nvSpPr>
          <p:cNvPr id="3" name="Content Placeholder 2">
            <a:extLst>
              <a:ext uri="{FF2B5EF4-FFF2-40B4-BE49-F238E27FC236}">
                <a16:creationId xmlns:a16="http://schemas.microsoft.com/office/drawing/2014/main" id="{F0D544A7-A36B-3D42-82D9-CAF9FBFCC9E4}"/>
              </a:ext>
            </a:extLst>
          </p:cNvPr>
          <p:cNvSpPr>
            <a:spLocks noGrp="1"/>
          </p:cNvSpPr>
          <p:nvPr>
            <p:ph sz="half" idx="1"/>
          </p:nvPr>
        </p:nvSpPr>
        <p:spPr>
          <a:xfrm>
            <a:off x="838200" y="1444485"/>
            <a:ext cx="5156200" cy="4351338"/>
          </a:xfrm>
        </p:spPr>
        <p:txBody>
          <a:bodyPr/>
          <a:lstStyle/>
          <a:p>
            <a:r>
              <a:rPr lang="en-US" dirty="0"/>
              <a:t>Team decision</a:t>
            </a:r>
          </a:p>
          <a:p>
            <a:r>
              <a:rPr lang="en-US" dirty="0"/>
              <a:t>Scratch to find star</a:t>
            </a:r>
          </a:p>
          <a:p>
            <a:r>
              <a:rPr lang="en-US" dirty="0"/>
              <a:t>Multiple chances but rewards first-chance correct answers</a:t>
            </a:r>
          </a:p>
          <a:p>
            <a:pPr lvl="1"/>
            <a:r>
              <a:rPr lang="en-US" dirty="0"/>
              <a:t>1 scratch = 4 points</a:t>
            </a:r>
          </a:p>
          <a:p>
            <a:pPr lvl="1"/>
            <a:r>
              <a:rPr lang="en-US" dirty="0"/>
              <a:t>2 scratches = 2 points</a:t>
            </a:r>
          </a:p>
          <a:p>
            <a:pPr lvl="1"/>
            <a:r>
              <a:rPr lang="en-US" dirty="0"/>
              <a:t>3 scratches = 1 point</a:t>
            </a:r>
          </a:p>
        </p:txBody>
      </p:sp>
      <p:pic>
        <p:nvPicPr>
          <p:cNvPr id="8" name="Content Placeholder 7">
            <a:extLst>
              <a:ext uri="{FF2B5EF4-FFF2-40B4-BE49-F238E27FC236}">
                <a16:creationId xmlns:a16="http://schemas.microsoft.com/office/drawing/2014/main" id="{243F2168-79D4-2943-8324-881D090F17E9}"/>
              </a:ext>
            </a:extLst>
          </p:cNvPr>
          <p:cNvPicPr>
            <a:picLocks noGrp="1" noChangeAspect="1"/>
          </p:cNvPicPr>
          <p:nvPr>
            <p:ph sz="half" idx="2"/>
          </p:nvPr>
        </p:nvPicPr>
        <p:blipFill>
          <a:blip r:embed="rId2"/>
          <a:stretch>
            <a:fillRect/>
          </a:stretch>
        </p:blipFill>
        <p:spPr>
          <a:xfrm>
            <a:off x="7232650" y="1444485"/>
            <a:ext cx="3086100" cy="3822700"/>
          </a:xfrm>
          <a:prstGeom prst="rect">
            <a:avLst/>
          </a:prstGeom>
        </p:spPr>
      </p:pic>
    </p:spTree>
    <p:extLst>
      <p:ext uri="{BB962C8B-B14F-4D97-AF65-F5344CB8AC3E}">
        <p14:creationId xmlns:p14="http://schemas.microsoft.com/office/powerpoint/2010/main" val="37637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A877-F0A0-D34A-ACDA-A64ABC40EF1D}"/>
              </a:ext>
            </a:extLst>
          </p:cNvPr>
          <p:cNvSpPr>
            <a:spLocks noGrp="1"/>
          </p:cNvSpPr>
          <p:nvPr>
            <p:ph type="title"/>
          </p:nvPr>
        </p:nvSpPr>
        <p:spPr/>
        <p:txBody>
          <a:bodyPr/>
          <a:lstStyle/>
          <a:p>
            <a:r>
              <a:rPr lang="en-US" dirty="0"/>
              <a:t>Teams work because…</a:t>
            </a:r>
          </a:p>
        </p:txBody>
      </p:sp>
      <p:sp>
        <p:nvSpPr>
          <p:cNvPr id="3" name="Content Placeholder 2">
            <a:extLst>
              <a:ext uri="{FF2B5EF4-FFF2-40B4-BE49-F238E27FC236}">
                <a16:creationId xmlns:a16="http://schemas.microsoft.com/office/drawing/2014/main" id="{E370A7EB-1AA5-3C42-84FA-2925950BE91E}"/>
              </a:ext>
            </a:extLst>
          </p:cNvPr>
          <p:cNvSpPr>
            <a:spLocks noGrp="1"/>
          </p:cNvSpPr>
          <p:nvPr>
            <p:ph idx="1"/>
          </p:nvPr>
        </p:nvSpPr>
        <p:spPr>
          <a:xfrm>
            <a:off x="838200" y="1183341"/>
            <a:ext cx="10515600" cy="4993622"/>
          </a:xfrm>
        </p:spPr>
        <p:txBody>
          <a:bodyPr/>
          <a:lstStyle/>
          <a:p>
            <a:r>
              <a:rPr lang="en-US" dirty="0"/>
              <a:t>They are permanent</a:t>
            </a:r>
          </a:p>
          <a:p>
            <a:r>
              <a:rPr lang="en-US" dirty="0"/>
              <a:t>Strategically formed by the instructor</a:t>
            </a:r>
          </a:p>
          <a:p>
            <a:r>
              <a:rPr lang="en-US" dirty="0"/>
              <a:t>Peer evaluations reduce social loafing</a:t>
            </a:r>
          </a:p>
          <a:p>
            <a:r>
              <a:rPr lang="en-US" dirty="0"/>
              <a:t>Team tasks are designed properly</a:t>
            </a:r>
          </a:p>
        </p:txBody>
      </p:sp>
    </p:spTree>
    <p:extLst>
      <p:ext uri="{BB962C8B-B14F-4D97-AF65-F5344CB8AC3E}">
        <p14:creationId xmlns:p14="http://schemas.microsoft.com/office/powerpoint/2010/main" val="35379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424543"/>
            <a:ext cx="10363200" cy="1328057"/>
          </a:xfrm>
        </p:spPr>
        <p:txBody>
          <a:bodyPr/>
          <a:lstStyle/>
          <a:p>
            <a:r>
              <a:rPr lang="en-US" dirty="0"/>
              <a:t>Good team activities</a:t>
            </a:r>
          </a:p>
        </p:txBody>
      </p:sp>
      <p:sp>
        <p:nvSpPr>
          <p:cNvPr id="4" name="Content Placeholder 3"/>
          <p:cNvSpPr>
            <a:spLocks noGrp="1"/>
          </p:cNvSpPr>
          <p:nvPr>
            <p:ph sz="quarter" idx="1"/>
          </p:nvPr>
        </p:nvSpPr>
        <p:spPr>
          <a:xfrm>
            <a:off x="2209800" y="1981200"/>
            <a:ext cx="3810000" cy="762000"/>
          </a:xfrm>
        </p:spPr>
        <p:txBody>
          <a:bodyPr>
            <a:scene3d>
              <a:camera prst="orthographicFront"/>
              <a:lightRig rig="threePt" dir="t"/>
            </a:scene3d>
            <a:sp3d extrusionH="57150">
              <a:bevelT w="38100" h="38100" prst="angle"/>
            </a:sp3d>
          </a:bodyPr>
          <a:lstStyle/>
          <a:p>
            <a:pPr marL="1588" indent="0">
              <a:buNone/>
            </a:pPr>
            <a:r>
              <a:rPr lang="en-US" b="1" dirty="0">
                <a:ln w="24500" cmpd="dbl">
                  <a:solidFill>
                    <a:srgbClr val="00B05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t>
            </a:r>
            <a:r>
              <a:rPr lang="en-US" dirty="0"/>
              <a:t>ignificant problem</a:t>
            </a:r>
          </a:p>
        </p:txBody>
      </p:sp>
      <p:sp>
        <p:nvSpPr>
          <p:cNvPr id="5" name="Content Placeholder 4"/>
          <p:cNvSpPr>
            <a:spLocks noGrp="1"/>
          </p:cNvSpPr>
          <p:nvPr>
            <p:ph sz="quarter" idx="2"/>
          </p:nvPr>
        </p:nvSpPr>
        <p:spPr>
          <a:xfrm>
            <a:off x="2209800" y="2819400"/>
            <a:ext cx="3810000" cy="762000"/>
          </a:xfrm>
        </p:spPr>
        <p:txBody>
          <a:bodyPr>
            <a:scene3d>
              <a:camera prst="orthographicFront"/>
              <a:lightRig rig="threePt" dir="t"/>
            </a:scene3d>
            <a:sp3d extrusionH="57150">
              <a:bevelT w="38100" h="38100" prst="angle"/>
            </a:sp3d>
          </a:bodyPr>
          <a:lstStyle/>
          <a:p>
            <a:pPr marL="1588" indent="0">
              <a:buNone/>
            </a:pPr>
            <a:r>
              <a:rPr lang="en-US" b="1" dirty="0">
                <a:ln w="24500" cmpd="dbl">
                  <a:solidFill>
                    <a:srgbClr val="00B05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t>
            </a:r>
            <a:r>
              <a:rPr lang="en-US" dirty="0"/>
              <a:t>ame problem</a:t>
            </a:r>
          </a:p>
        </p:txBody>
      </p:sp>
      <p:sp>
        <p:nvSpPr>
          <p:cNvPr id="6" name="Content Placeholder 5"/>
          <p:cNvSpPr>
            <a:spLocks noGrp="1"/>
          </p:cNvSpPr>
          <p:nvPr>
            <p:ph sz="quarter" idx="3"/>
          </p:nvPr>
        </p:nvSpPr>
        <p:spPr>
          <a:xfrm>
            <a:off x="2209800" y="3657600"/>
            <a:ext cx="2743200" cy="762000"/>
          </a:xfrm>
        </p:spPr>
        <p:txBody>
          <a:bodyPr>
            <a:scene3d>
              <a:camera prst="orthographicFront"/>
              <a:lightRig rig="threePt" dir="t"/>
            </a:scene3d>
            <a:sp3d extrusionH="57150">
              <a:bevelT w="38100" h="38100" prst="angle"/>
            </a:sp3d>
          </a:bodyPr>
          <a:lstStyle/>
          <a:p>
            <a:pPr marL="1588" indent="0">
              <a:buNone/>
            </a:pPr>
            <a:r>
              <a:rPr lang="en-US" b="1" dirty="0">
                <a:ln w="24500" cmpd="dbl">
                  <a:solidFill>
                    <a:srgbClr val="00B05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t>
            </a:r>
            <a:r>
              <a:rPr lang="en-US" dirty="0"/>
              <a:t>pecific choice</a:t>
            </a:r>
          </a:p>
        </p:txBody>
      </p:sp>
      <p:sp>
        <p:nvSpPr>
          <p:cNvPr id="7" name="Content Placeholder 6"/>
          <p:cNvSpPr>
            <a:spLocks noGrp="1"/>
          </p:cNvSpPr>
          <p:nvPr>
            <p:ph sz="quarter" idx="4"/>
          </p:nvPr>
        </p:nvSpPr>
        <p:spPr>
          <a:xfrm>
            <a:off x="2209800" y="4572000"/>
            <a:ext cx="4572000" cy="685800"/>
          </a:xfrm>
        </p:spPr>
        <p:txBody>
          <a:bodyPr>
            <a:scene3d>
              <a:camera prst="orthographicFront"/>
              <a:lightRig rig="threePt" dir="t"/>
            </a:scene3d>
            <a:sp3d extrusionH="57150">
              <a:bevelT w="38100" h="38100" prst="angle"/>
            </a:sp3d>
          </a:bodyPr>
          <a:lstStyle/>
          <a:p>
            <a:pPr marL="1588" indent="0">
              <a:buNone/>
            </a:pPr>
            <a:r>
              <a:rPr lang="en-US" b="1" dirty="0">
                <a:ln w="24500" cmpd="dbl">
                  <a:solidFill>
                    <a:srgbClr val="00B05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t>
            </a:r>
            <a:r>
              <a:rPr lang="en-US" dirty="0"/>
              <a:t>imultaneous response</a:t>
            </a:r>
          </a:p>
        </p:txBody>
      </p:sp>
      <p:sp>
        <p:nvSpPr>
          <p:cNvPr id="8" name="Rectangle 7"/>
          <p:cNvSpPr/>
          <p:nvPr/>
        </p:nvSpPr>
        <p:spPr>
          <a:xfrm>
            <a:off x="7032294" y="2895600"/>
            <a:ext cx="1563505" cy="923330"/>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rPr>
              <a:t>4 S’s</a:t>
            </a:r>
          </a:p>
        </p:txBody>
      </p:sp>
    </p:spTree>
    <p:extLst>
      <p:ext uri="{BB962C8B-B14F-4D97-AF65-F5344CB8AC3E}">
        <p14:creationId xmlns:p14="http://schemas.microsoft.com/office/powerpoint/2010/main" val="2776958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build="p"/>
      <p:bldP spid="7" grpId="0"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843"/>
          </a:xfrm>
        </p:spPr>
        <p:txBody>
          <a:bodyPr/>
          <a:lstStyle/>
          <a:p>
            <a:r>
              <a:rPr lang="en-US" dirty="0"/>
              <a:t>Process not product</a:t>
            </a:r>
          </a:p>
        </p:txBody>
      </p:sp>
      <p:sp>
        <p:nvSpPr>
          <p:cNvPr id="3" name="Content Placeholder 2"/>
          <p:cNvSpPr>
            <a:spLocks noGrp="1"/>
          </p:cNvSpPr>
          <p:nvPr>
            <p:ph sz="half" idx="1"/>
          </p:nvPr>
        </p:nvSpPr>
        <p:spPr>
          <a:xfrm>
            <a:off x="838200" y="1101969"/>
            <a:ext cx="5156200" cy="4351338"/>
          </a:xfrm>
        </p:spPr>
        <p:txBody>
          <a:bodyPr/>
          <a:lstStyle/>
          <a:p>
            <a:pPr marL="0" indent="0">
              <a:buNone/>
            </a:pPr>
            <a:r>
              <a:rPr lang="en-US" dirty="0"/>
              <a:t>Example team tasks</a:t>
            </a:r>
          </a:p>
          <a:p>
            <a:pPr marL="457200" indent="-457200"/>
            <a:r>
              <a:rPr lang="en-US" sz="2800" dirty="0"/>
              <a:t>Evaluative judgement – best/worst, most/least</a:t>
            </a:r>
          </a:p>
          <a:p>
            <a:pPr marL="457200" indent="-457200"/>
            <a:r>
              <a:rPr lang="en-US" sz="2800" dirty="0"/>
              <a:t>Ranking</a:t>
            </a:r>
          </a:p>
          <a:p>
            <a:pPr marL="457200" indent="-457200"/>
            <a:r>
              <a:rPr lang="en-US" sz="2800" dirty="0"/>
              <a:t>Sorting</a:t>
            </a:r>
          </a:p>
          <a:p>
            <a:pPr marL="457200" indent="-457200"/>
            <a:r>
              <a:rPr lang="en-US" sz="2800" dirty="0"/>
              <a:t>Gallery walk</a:t>
            </a:r>
          </a:p>
          <a:p>
            <a:pPr marL="457200" indent="-457200"/>
            <a:endParaRPr lang="en-US" sz="2800" dirty="0"/>
          </a:p>
        </p:txBody>
      </p:sp>
      <p:pic>
        <p:nvPicPr>
          <p:cNvPr id="5" name="Content Placeholder 3">
            <a:extLst>
              <a:ext uri="{FF2B5EF4-FFF2-40B4-BE49-F238E27FC236}">
                <a16:creationId xmlns:a16="http://schemas.microsoft.com/office/drawing/2014/main" id="{573E230C-CC35-3347-9BE1-787DA6209CFB}"/>
              </a:ext>
            </a:extLst>
          </p:cNvPr>
          <p:cNvPicPr>
            <a:picLocks noGrp="1" noChangeAspect="1" noChangeArrowheads="1"/>
          </p:cNvPicPr>
          <p:nvPr>
            <p:ph sz="half" idx="2"/>
          </p:nvPr>
        </p:nvPicPr>
        <p:blipFill>
          <a:blip r:embed="rId3" cstate="print"/>
          <a:srcRect/>
          <a:stretch>
            <a:fillRect/>
          </a:stretch>
        </p:blipFill>
        <p:spPr bwMode="auto">
          <a:xfrm>
            <a:off x="5994400" y="1643003"/>
            <a:ext cx="5156200" cy="1983153"/>
          </a:xfrm>
          <a:prstGeom prst="rect">
            <a:avLst/>
          </a:prstGeom>
          <a:noFill/>
          <a:ln w="9525">
            <a:noFill/>
            <a:miter lim="800000"/>
            <a:headEnd/>
            <a:tailEnd/>
          </a:ln>
        </p:spPr>
      </p:pic>
    </p:spTree>
    <p:extLst>
      <p:ext uri="{BB962C8B-B14F-4D97-AF65-F5344CB8AC3E}">
        <p14:creationId xmlns:p14="http://schemas.microsoft.com/office/powerpoint/2010/main" val="4068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7F9-E0C5-8241-897D-24B2FEC64DBC}"/>
              </a:ext>
            </a:extLst>
          </p:cNvPr>
          <p:cNvSpPr>
            <a:spLocks noGrp="1"/>
          </p:cNvSpPr>
          <p:nvPr>
            <p:ph type="title"/>
          </p:nvPr>
        </p:nvSpPr>
        <p:spPr/>
        <p:txBody>
          <a:bodyPr/>
          <a:lstStyle/>
          <a:p>
            <a:r>
              <a:rPr lang="en-US" dirty="0"/>
              <a:t>Presentation and other resources</a:t>
            </a:r>
          </a:p>
        </p:txBody>
      </p:sp>
      <p:sp>
        <p:nvSpPr>
          <p:cNvPr id="3" name="Content Placeholder 2">
            <a:extLst>
              <a:ext uri="{FF2B5EF4-FFF2-40B4-BE49-F238E27FC236}">
                <a16:creationId xmlns:a16="http://schemas.microsoft.com/office/drawing/2014/main" id="{CADBE6D4-CC92-4046-A8A5-4654BD8CE635}"/>
              </a:ext>
            </a:extLst>
          </p:cNvPr>
          <p:cNvSpPr>
            <a:spLocks noGrp="1"/>
          </p:cNvSpPr>
          <p:nvPr>
            <p:ph sz="half" idx="1"/>
          </p:nvPr>
        </p:nvSpPr>
        <p:spPr/>
        <p:txBody>
          <a:bodyPr/>
          <a:lstStyle/>
          <a:p>
            <a:pPr marL="0" indent="0">
              <a:buNone/>
            </a:pPr>
            <a:endParaRPr lang="en-US" dirty="0"/>
          </a:p>
          <a:p>
            <a:endParaRPr lang="en-US" dirty="0"/>
          </a:p>
        </p:txBody>
      </p:sp>
      <p:pic>
        <p:nvPicPr>
          <p:cNvPr id="7" name="Content Placeholder 6">
            <a:extLst>
              <a:ext uri="{FF2B5EF4-FFF2-40B4-BE49-F238E27FC236}">
                <a16:creationId xmlns:a16="http://schemas.microsoft.com/office/drawing/2014/main" id="{3DEC0FAF-ADE5-E540-97D7-91181111C244}"/>
              </a:ext>
            </a:extLst>
          </p:cNvPr>
          <p:cNvPicPr>
            <a:picLocks noGrp="1" noChangeAspect="1"/>
          </p:cNvPicPr>
          <p:nvPr>
            <p:ph sz="half" idx="2"/>
          </p:nvPr>
        </p:nvPicPr>
        <p:blipFill>
          <a:blip r:embed="rId2"/>
          <a:stretch>
            <a:fillRect/>
          </a:stretch>
        </p:blipFill>
        <p:spPr>
          <a:xfrm>
            <a:off x="4406900" y="1690689"/>
            <a:ext cx="3175000" cy="3175000"/>
          </a:xfrm>
        </p:spPr>
      </p:pic>
    </p:spTree>
    <p:extLst>
      <p:ext uri="{BB962C8B-B14F-4D97-AF65-F5344CB8AC3E}">
        <p14:creationId xmlns:p14="http://schemas.microsoft.com/office/powerpoint/2010/main" val="383087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7F9-E0C5-8241-897D-24B2FEC64DB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CADBE6D4-CC92-4046-A8A5-4654BD8CE635}"/>
              </a:ext>
            </a:extLst>
          </p:cNvPr>
          <p:cNvSpPr>
            <a:spLocks noGrp="1"/>
          </p:cNvSpPr>
          <p:nvPr>
            <p:ph idx="1"/>
          </p:nvPr>
        </p:nvSpPr>
        <p:spPr/>
        <p:txBody>
          <a:bodyPr/>
          <a:lstStyle/>
          <a:p>
            <a:pPr marL="0" indent="0">
              <a:buNone/>
            </a:pPr>
            <a:r>
              <a:rPr lang="en-US" dirty="0"/>
              <a:t>By the end of the session, attendees will be able to:</a:t>
            </a:r>
          </a:p>
          <a:p>
            <a:pPr lvl="0"/>
            <a:r>
              <a:rPr lang="en-US" dirty="0"/>
              <a:t>Describe the key elements of TBL</a:t>
            </a:r>
          </a:p>
          <a:p>
            <a:pPr lvl="0"/>
            <a:r>
              <a:rPr lang="en-US" dirty="0"/>
              <a:t>Report on their first-hand experiences with TBL </a:t>
            </a:r>
          </a:p>
          <a:p>
            <a:pPr lvl="0"/>
            <a:r>
              <a:rPr lang="en-US" dirty="0"/>
              <a:t>Learn more about TBL to decide whether to adopt TBL principles</a:t>
            </a:r>
          </a:p>
          <a:p>
            <a:endParaRPr lang="en-US" dirty="0"/>
          </a:p>
        </p:txBody>
      </p:sp>
      <p:pic>
        <p:nvPicPr>
          <p:cNvPr id="5" name="Picture 4">
            <a:extLst>
              <a:ext uri="{FF2B5EF4-FFF2-40B4-BE49-F238E27FC236}">
                <a16:creationId xmlns:a16="http://schemas.microsoft.com/office/drawing/2014/main" id="{13059386-714B-DF46-8D7C-94AB9A80D6CB}"/>
              </a:ext>
            </a:extLst>
          </p:cNvPr>
          <p:cNvPicPr>
            <a:picLocks noChangeAspect="1"/>
          </p:cNvPicPr>
          <p:nvPr/>
        </p:nvPicPr>
        <p:blipFill>
          <a:blip r:embed="rId2"/>
          <a:stretch>
            <a:fillRect/>
          </a:stretch>
        </p:blipFill>
        <p:spPr>
          <a:xfrm>
            <a:off x="10215880" y="131445"/>
            <a:ext cx="1694180" cy="1694180"/>
          </a:xfrm>
          <a:prstGeom prst="rect">
            <a:avLst/>
          </a:prstGeom>
        </p:spPr>
      </p:pic>
    </p:spTree>
    <p:extLst>
      <p:ext uri="{BB962C8B-B14F-4D97-AF65-F5344CB8AC3E}">
        <p14:creationId xmlns:p14="http://schemas.microsoft.com/office/powerpoint/2010/main" val="74572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C659E5-3EA7-864E-AEA0-6018BE607131}"/>
              </a:ext>
            </a:extLst>
          </p:cNvPr>
          <p:cNvSpPr>
            <a:spLocks noGrp="1"/>
          </p:cNvSpPr>
          <p:nvPr>
            <p:ph type="title"/>
          </p:nvPr>
        </p:nvSpPr>
        <p:spPr/>
        <p:txBody>
          <a:bodyPr/>
          <a:lstStyle/>
          <a:p>
            <a:r>
              <a:rPr lang="en-US" dirty="0"/>
              <a:t>Overview</a:t>
            </a:r>
          </a:p>
        </p:txBody>
      </p:sp>
      <p:sp>
        <p:nvSpPr>
          <p:cNvPr id="6" name="Content Placeholder 5">
            <a:extLst>
              <a:ext uri="{FF2B5EF4-FFF2-40B4-BE49-F238E27FC236}">
                <a16:creationId xmlns:a16="http://schemas.microsoft.com/office/drawing/2014/main" id="{64529BD9-1A37-1D40-8752-0DC6B6F76A8A}"/>
              </a:ext>
            </a:extLst>
          </p:cNvPr>
          <p:cNvSpPr>
            <a:spLocks noGrp="1"/>
          </p:cNvSpPr>
          <p:nvPr>
            <p:ph idx="1"/>
          </p:nvPr>
        </p:nvSpPr>
        <p:spPr>
          <a:xfrm>
            <a:off x="838200" y="1027907"/>
            <a:ext cx="10515600" cy="5246234"/>
          </a:xfrm>
        </p:spPr>
        <p:txBody>
          <a:bodyPr/>
          <a:lstStyle/>
          <a:p>
            <a:pPr lvl="0">
              <a:buFont typeface="+mj-lt"/>
              <a:buAutoNum type="arabicPeriod"/>
            </a:pPr>
            <a:r>
              <a:rPr lang="en-US" sz="2100" dirty="0"/>
              <a:t>The instructor strategically assigns students to permanent, diverse teams </a:t>
            </a:r>
          </a:p>
          <a:p>
            <a:pPr lvl="0">
              <a:buFont typeface="+mj-lt"/>
              <a:buAutoNum type="arabicPeriod"/>
            </a:pPr>
            <a:r>
              <a:rPr lang="en-US" sz="2100" dirty="0"/>
              <a:t>Students are held accountable for completing pre-class preparation </a:t>
            </a:r>
          </a:p>
          <a:p>
            <a:pPr lvl="0">
              <a:buFont typeface="+mj-lt"/>
              <a:buAutoNum type="arabicPeriod"/>
            </a:pPr>
            <a:r>
              <a:rPr lang="en-US" sz="2100" dirty="0"/>
              <a:t>Class time focuses on strategically-designed team activities; instructor facilitates activities within and across teams, clarifying murky concepts and helping students compare ideas</a:t>
            </a:r>
          </a:p>
          <a:p>
            <a:pPr lvl="1"/>
            <a:r>
              <a:rPr lang="en-US" sz="2100" dirty="0"/>
              <a:t>Same problem</a:t>
            </a:r>
          </a:p>
          <a:p>
            <a:pPr lvl="1"/>
            <a:r>
              <a:rPr lang="en-US" sz="2100" dirty="0"/>
              <a:t>Significant problem</a:t>
            </a:r>
          </a:p>
          <a:p>
            <a:pPr lvl="1"/>
            <a:r>
              <a:rPr lang="en-US" sz="2100" dirty="0"/>
              <a:t>Specific choice</a:t>
            </a:r>
          </a:p>
          <a:p>
            <a:pPr lvl="1"/>
            <a:r>
              <a:rPr lang="en-US" sz="2100" dirty="0"/>
              <a:t>Simultaneous response</a:t>
            </a:r>
          </a:p>
          <a:p>
            <a:pPr lvl="0">
              <a:buFont typeface="+mj-lt"/>
              <a:buAutoNum type="arabicPeriod"/>
            </a:pPr>
            <a:r>
              <a:rPr lang="en-US" sz="2100" dirty="0"/>
              <a:t>Final grades:</a:t>
            </a:r>
          </a:p>
          <a:p>
            <a:pPr lvl="1"/>
            <a:r>
              <a:rPr lang="en-US" sz="2100" dirty="0"/>
              <a:t>Individual performance</a:t>
            </a:r>
          </a:p>
          <a:p>
            <a:pPr lvl="1"/>
            <a:r>
              <a:rPr lang="en-US" sz="2100" dirty="0"/>
              <a:t>Team performance</a:t>
            </a:r>
          </a:p>
          <a:p>
            <a:pPr lvl="1"/>
            <a:r>
              <a:rPr lang="en-US" sz="2100" dirty="0"/>
              <a:t>Peer evaluation</a:t>
            </a:r>
          </a:p>
          <a:p>
            <a:pPr marL="0" indent="0">
              <a:buNone/>
            </a:pPr>
            <a:endParaRPr lang="en-US" dirty="0"/>
          </a:p>
        </p:txBody>
      </p:sp>
      <p:pic>
        <p:nvPicPr>
          <p:cNvPr id="4" name="Picture 3">
            <a:extLst>
              <a:ext uri="{FF2B5EF4-FFF2-40B4-BE49-F238E27FC236}">
                <a16:creationId xmlns:a16="http://schemas.microsoft.com/office/drawing/2014/main" id="{95132119-D4F5-744F-BB7F-4F38E20D7929}"/>
              </a:ext>
            </a:extLst>
          </p:cNvPr>
          <p:cNvPicPr>
            <a:picLocks noChangeAspect="1"/>
          </p:cNvPicPr>
          <p:nvPr/>
        </p:nvPicPr>
        <p:blipFill>
          <a:blip r:embed="rId3"/>
          <a:stretch>
            <a:fillRect/>
          </a:stretch>
        </p:blipFill>
        <p:spPr>
          <a:xfrm>
            <a:off x="10256520" y="3651024"/>
            <a:ext cx="1694180" cy="1694180"/>
          </a:xfrm>
          <a:prstGeom prst="rect">
            <a:avLst/>
          </a:prstGeom>
        </p:spPr>
      </p:pic>
    </p:spTree>
    <p:extLst>
      <p:ext uri="{BB962C8B-B14F-4D97-AF65-F5344CB8AC3E}">
        <p14:creationId xmlns:p14="http://schemas.microsoft.com/office/powerpoint/2010/main" val="37709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DA99-E49F-624A-A70C-C66A051CA69D}"/>
              </a:ext>
            </a:extLst>
          </p:cNvPr>
          <p:cNvSpPr>
            <a:spLocks noGrp="1"/>
          </p:cNvSpPr>
          <p:nvPr>
            <p:ph type="title"/>
          </p:nvPr>
        </p:nvSpPr>
        <p:spPr/>
        <p:txBody>
          <a:bodyPr/>
          <a:lstStyle/>
          <a:p>
            <a:r>
              <a:rPr lang="en-US" dirty="0"/>
              <a:t>Team formation and introductions</a:t>
            </a:r>
          </a:p>
        </p:txBody>
      </p:sp>
      <p:sp>
        <p:nvSpPr>
          <p:cNvPr id="3" name="Content Placeholder 2">
            <a:extLst>
              <a:ext uri="{FF2B5EF4-FFF2-40B4-BE49-F238E27FC236}">
                <a16:creationId xmlns:a16="http://schemas.microsoft.com/office/drawing/2014/main" id="{0E53D3F4-8FD8-4F48-9CFA-961E9AAB5B1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9293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894080"/>
          </a:xfrm>
        </p:spPr>
        <p:txBody>
          <a:bodyPr/>
          <a:lstStyle/>
          <a:p>
            <a:r>
              <a:rPr lang="en-US" sz="3200" dirty="0"/>
              <a:t>What</a:t>
            </a:r>
            <a:r>
              <a:rPr lang="en-US" dirty="0"/>
              <a:t> </a:t>
            </a:r>
            <a:r>
              <a:rPr lang="en-US" sz="3200" dirty="0"/>
              <a:t>do employers want?</a:t>
            </a:r>
          </a:p>
        </p:txBody>
      </p:sp>
      <p:pic>
        <p:nvPicPr>
          <p:cNvPr id="7" name="Content Placeholder 6">
            <a:extLst>
              <a:ext uri="{FF2B5EF4-FFF2-40B4-BE49-F238E27FC236}">
                <a16:creationId xmlns:a16="http://schemas.microsoft.com/office/drawing/2014/main" id="{3D9EA2BC-052C-B744-B0E3-0DC1977B0371}"/>
              </a:ext>
            </a:extLst>
          </p:cNvPr>
          <p:cNvPicPr>
            <a:picLocks noGrp="1" noChangeAspect="1"/>
          </p:cNvPicPr>
          <p:nvPr>
            <p:ph idx="1"/>
          </p:nvPr>
        </p:nvPicPr>
        <p:blipFill>
          <a:blip r:embed="rId3"/>
          <a:stretch>
            <a:fillRect/>
          </a:stretch>
        </p:blipFill>
        <p:spPr>
          <a:xfrm>
            <a:off x="1397000" y="739467"/>
            <a:ext cx="8813800" cy="5547510"/>
          </a:xfrm>
        </p:spPr>
      </p:pic>
      <p:pic>
        <p:nvPicPr>
          <p:cNvPr id="4" name="Picture 3">
            <a:extLst>
              <a:ext uri="{FF2B5EF4-FFF2-40B4-BE49-F238E27FC236}">
                <a16:creationId xmlns:a16="http://schemas.microsoft.com/office/drawing/2014/main" id="{AA86C415-9D41-6640-9CCD-C95545AC9599}"/>
              </a:ext>
            </a:extLst>
          </p:cNvPr>
          <p:cNvPicPr>
            <a:picLocks noChangeAspect="1"/>
          </p:cNvPicPr>
          <p:nvPr/>
        </p:nvPicPr>
        <p:blipFill>
          <a:blip r:embed="rId4"/>
          <a:stretch>
            <a:fillRect/>
          </a:stretch>
        </p:blipFill>
        <p:spPr>
          <a:xfrm>
            <a:off x="10215880" y="131445"/>
            <a:ext cx="1694180" cy="1694180"/>
          </a:xfrm>
          <a:prstGeom prst="rect">
            <a:avLst/>
          </a:prstGeom>
        </p:spPr>
      </p:pic>
    </p:spTree>
    <p:extLst>
      <p:ext uri="{BB962C8B-B14F-4D97-AF65-F5344CB8AC3E}">
        <p14:creationId xmlns:p14="http://schemas.microsoft.com/office/powerpoint/2010/main" val="36227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3"/>
          <a:srcRect/>
          <a:stretch>
            <a:fillRect/>
          </a:stretch>
        </p:blipFill>
        <p:spPr bwMode="auto">
          <a:xfrm>
            <a:off x="1524000" y="0"/>
            <a:ext cx="9144000" cy="6856412"/>
          </a:xfrm>
          <a:prstGeom prst="rect">
            <a:avLst/>
          </a:prstGeom>
          <a:noFill/>
          <a:ln w="9525">
            <a:noFill/>
            <a:miter lim="800000"/>
            <a:headEnd/>
            <a:tailEnd/>
          </a:ln>
        </p:spPr>
      </p:pic>
      <p:sp>
        <p:nvSpPr>
          <p:cNvPr id="26627" name="Rectangle 2"/>
          <p:cNvSpPr>
            <a:spLocks noGrp="1" noChangeArrowheads="1"/>
          </p:cNvSpPr>
          <p:nvPr>
            <p:ph type="title"/>
          </p:nvPr>
        </p:nvSpPr>
        <p:spPr>
          <a:noFill/>
        </p:spPr>
        <p:txBody>
          <a:bodyPr/>
          <a:lstStyle/>
          <a:p>
            <a:r>
              <a:rPr lang="en-US" dirty="0"/>
              <a:t>Team Activity</a:t>
            </a:r>
          </a:p>
        </p:txBody>
      </p:sp>
      <p:sp>
        <p:nvSpPr>
          <p:cNvPr id="5" name="Rectangle 3"/>
          <p:cNvSpPr>
            <a:spLocks noGrp="1" noChangeArrowheads="1"/>
          </p:cNvSpPr>
          <p:nvPr>
            <p:ph idx="1"/>
          </p:nvPr>
        </p:nvSpPr>
        <p:spPr>
          <a:xfrm>
            <a:off x="838200" y="1178560"/>
            <a:ext cx="10515600" cy="5667989"/>
          </a:xfrm>
        </p:spPr>
        <p:txBody>
          <a:bodyPr>
            <a:normAutofit/>
          </a:bodyPr>
          <a:lstStyle/>
          <a:p>
            <a:pPr marL="1588" indent="0">
              <a:buNone/>
            </a:pPr>
            <a:r>
              <a:rPr lang="en-US" sz="2800" dirty="0"/>
              <a:t>Pick the skill that is MOST important for students to have developed in college:</a:t>
            </a:r>
          </a:p>
          <a:p>
            <a:pPr marL="515938" indent="-514350">
              <a:buFont typeface="+mj-lt"/>
              <a:buAutoNum type="arabicPeriod"/>
            </a:pPr>
            <a:r>
              <a:rPr lang="en-US" sz="2800" dirty="0"/>
              <a:t>The ability to effectively communicate with others</a:t>
            </a:r>
          </a:p>
          <a:p>
            <a:pPr marL="515938" indent="-514350">
              <a:buFont typeface="+mj-lt"/>
              <a:buAutoNum type="arabicPeriod"/>
            </a:pPr>
            <a:r>
              <a:rPr lang="en-US" sz="2800" dirty="0"/>
              <a:t>Critical thinking and analytical reasoning skills</a:t>
            </a:r>
          </a:p>
          <a:p>
            <a:pPr marL="515938" indent="-514350">
              <a:buFont typeface="+mj-lt"/>
              <a:buAutoNum type="arabicPeriod"/>
            </a:pPr>
            <a:r>
              <a:rPr lang="en-US" sz="2800" dirty="0"/>
              <a:t>Ethical judgment and decision-making</a:t>
            </a:r>
          </a:p>
          <a:p>
            <a:pPr marL="515938" indent="-514350">
              <a:buFont typeface="+mj-lt"/>
              <a:buAutoNum type="arabicPeriod"/>
            </a:pPr>
            <a:r>
              <a:rPr lang="en-US" sz="2800" dirty="0"/>
              <a:t>The ability to work effectively with others in teams</a:t>
            </a:r>
          </a:p>
          <a:p>
            <a:pPr marL="515938" indent="-514350">
              <a:buFont typeface="+mj-lt"/>
              <a:buAutoNum type="arabicPeriod"/>
            </a:pPr>
            <a:r>
              <a:rPr lang="en-US" sz="2800" dirty="0"/>
              <a:t>The ability to apply knowledge and skills to real-world settings</a:t>
            </a:r>
          </a:p>
          <a:p>
            <a:pPr marL="515938" indent="-514350">
              <a:buFont typeface="+mj-lt"/>
              <a:buAutoNum type="alphaUcPeriod"/>
            </a:pPr>
            <a:endParaRPr lang="en-US" sz="2800" dirty="0"/>
          </a:p>
        </p:txBody>
      </p:sp>
    </p:spTree>
    <p:extLst>
      <p:ext uri="{BB962C8B-B14F-4D97-AF65-F5344CB8AC3E}">
        <p14:creationId xmlns:p14="http://schemas.microsoft.com/office/powerpoint/2010/main" val="31770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057400"/>
            <a:ext cx="7315200" cy="2286000"/>
          </a:xfrm>
        </p:spPr>
        <p:txBody>
          <a:bodyPr/>
          <a:lstStyle/>
          <a:p>
            <a:pPr algn="ctr">
              <a:buNone/>
            </a:pPr>
            <a:r>
              <a:rPr lang="en-US" sz="14000" b="1" dirty="0"/>
              <a:t>5:00</a:t>
            </a:r>
          </a:p>
          <a:p>
            <a:endParaRPr lang="en-US" dirty="0"/>
          </a:p>
        </p:txBody>
      </p:sp>
    </p:spTree>
    <p:extLst>
      <p:ext uri="{BB962C8B-B14F-4D97-AF65-F5344CB8AC3E}">
        <p14:creationId xmlns:p14="http://schemas.microsoft.com/office/powerpoint/2010/main" val="2649185455"/>
      </p:ext>
    </p:extLst>
  </p:cSld>
  <p:clrMapOvr>
    <a:masterClrMapping/>
  </p:clrMapOvr>
  <mc:AlternateContent xmlns:mc="http://schemas.openxmlformats.org/markup-compatibility/2006">
    <mc:Choice xmlns:p14="http://schemas.microsoft.com/office/powerpoint/2010/main" Requires="p14">
      <p:transition p14:dur="10" advTm="30000"/>
    </mc:Choice>
    <mc:Fallback>
      <p:transition advTm="30000"/>
    </mc:Fallback>
  </mc:AlternateContent>
</p:sld>
</file>

<file path=ppt/theme/theme1.xml><?xml version="1.0" encoding="utf-8"?>
<a:theme xmlns:a="http://schemas.openxmlformats.org/drawingml/2006/main" name="NMSU branding 02">
  <a:themeElements>
    <a:clrScheme name="NMSU branding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MSU branding 0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NMSU branding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MSU branding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MSU branding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MSU branding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MSU branding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MSU branding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MSU branding 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MSU branding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MSU branding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MSU branding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MSU branding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MSU branding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Mountain_States_Madson_&amp;_Simon</Template>
  <TotalTime>13943</TotalTime>
  <Words>828</Words>
  <Application>Microsoft Macintosh PowerPoint</Application>
  <PresentationFormat>Widescreen</PresentationFormat>
  <Paragraphs>138</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ヒラギノ明朝 ProN W3</vt:lpstr>
      <vt:lpstr>Arial</vt:lpstr>
      <vt:lpstr>Calibri</vt:lpstr>
      <vt:lpstr>Times</vt:lpstr>
      <vt:lpstr>NMSU branding 02</vt:lpstr>
      <vt:lpstr>Team-Based Learning:  A Transformative Teaching Tool</vt:lpstr>
      <vt:lpstr>Acknowledgements</vt:lpstr>
      <vt:lpstr>Presentation and other resources</vt:lpstr>
      <vt:lpstr>Learning objectives</vt:lpstr>
      <vt:lpstr>Overview</vt:lpstr>
      <vt:lpstr>Team formation and introductions</vt:lpstr>
      <vt:lpstr>What do employers want?</vt:lpstr>
      <vt:lpstr>Team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Simultaneous Report</vt:lpstr>
      <vt:lpstr>Reflection</vt:lpstr>
      <vt:lpstr>Questions?</vt:lpstr>
      <vt:lpstr>PowerPoint Presentation</vt:lpstr>
      <vt:lpstr>Team Formation</vt:lpstr>
      <vt:lpstr>Team Readiness Assessment Test</vt:lpstr>
      <vt:lpstr>Teams work because…</vt:lpstr>
      <vt:lpstr>Good team activities</vt:lpstr>
      <vt:lpstr>Process not product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Team-Based Learning: a Transformative Tool for Teaching Psychology</dc:title>
  <dc:creator>Laura Madson</dc:creator>
  <cp:lastModifiedBy>Laura Madson</cp:lastModifiedBy>
  <cp:revision>40</cp:revision>
  <dcterms:created xsi:type="dcterms:W3CDTF">2018-04-09T17:02:34Z</dcterms:created>
  <dcterms:modified xsi:type="dcterms:W3CDTF">2020-01-09T00:37:10Z</dcterms:modified>
</cp:coreProperties>
</file>