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7" r:id="rId3"/>
    <p:sldId id="258" r:id="rId4"/>
    <p:sldId id="479" r:id="rId5"/>
    <p:sldId id="528" r:id="rId6"/>
    <p:sldId id="259" r:id="rId7"/>
    <p:sldId id="484" r:id="rId8"/>
    <p:sldId id="1758" r:id="rId9"/>
    <p:sldId id="1759" r:id="rId10"/>
    <p:sldId id="1760" r:id="rId11"/>
    <p:sldId id="1761" r:id="rId12"/>
    <p:sldId id="1763" r:id="rId13"/>
    <p:sldId id="1765" r:id="rId14"/>
    <p:sldId id="482" r:id="rId15"/>
    <p:sldId id="369" r:id="rId16"/>
    <p:sldId id="1756" r:id="rId17"/>
    <p:sldId id="1757" r:id="rId18"/>
    <p:sldId id="307" r:id="rId19"/>
    <p:sldId id="308" r:id="rId20"/>
    <p:sldId id="502"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Madson" initials="LM" lastIdx="1" clrIdx="0">
    <p:extLst>
      <p:ext uri="{19B8F6BF-5375-455C-9EA6-DF929625EA0E}">
        <p15:presenceInfo xmlns:p15="http://schemas.microsoft.com/office/powerpoint/2012/main" userId="dcb37cfb-535c-4c29-b68b-8cf2c951ed78" providerId="Windows Live"/>
      </p:ext>
    </p:extLst>
  </p:cmAuthor>
  <p:cmAuthor id="2" name="Laura Madson" initials="LM [2]" lastIdx="1" clrIdx="1">
    <p:extLst>
      <p:ext uri="{19B8F6BF-5375-455C-9EA6-DF929625EA0E}">
        <p15:presenceInfo xmlns:p15="http://schemas.microsoft.com/office/powerpoint/2012/main" userId="S::lmadson@nmsu.edu::dcb37cfb-535c-4c29-b68b-8cf2c951ed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3"/>
    <p:restoredTop sz="77551"/>
  </p:normalViewPr>
  <p:slideViewPr>
    <p:cSldViewPr snapToGrid="0" snapToObjects="1">
      <p:cViewPr varScale="1">
        <p:scale>
          <a:sx n="93" d="100"/>
          <a:sy n="93" d="100"/>
        </p:scale>
        <p:origin x="208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C2DAF-D933-7F49-9905-EBAF97F96842}" type="datetimeFigureOut">
              <a:rPr lang="en-US" smtClean="0"/>
              <a:t>4/4/24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E72CD-A1F6-E444-9048-0716A5BC222E}" type="slidenum">
              <a:rPr lang="en-US" smtClean="0"/>
              <a:t>‹#›</a:t>
            </a:fld>
            <a:endParaRPr lang="en-US"/>
          </a:p>
        </p:txBody>
      </p:sp>
    </p:spTree>
    <p:extLst>
      <p:ext uri="{BB962C8B-B14F-4D97-AF65-F5344CB8AC3E}">
        <p14:creationId xmlns:p14="http://schemas.microsoft.com/office/powerpoint/2010/main" val="55917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E72CD-A1F6-E444-9048-0716A5BC222E}" type="slidenum">
              <a:rPr lang="en-US" smtClean="0"/>
              <a:t>5</a:t>
            </a:fld>
            <a:endParaRPr lang="en-US"/>
          </a:p>
        </p:txBody>
      </p:sp>
    </p:spTree>
    <p:extLst>
      <p:ext uri="{BB962C8B-B14F-4D97-AF65-F5344CB8AC3E}">
        <p14:creationId xmlns:p14="http://schemas.microsoft.com/office/powerpoint/2010/main" val="93777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TBL provides two types of situation-specific motivation to collaborate meaningfully with teammates. One pillar of TBL is that students are held accountable for their own performance, but also for their team’s performance and their contributions to their team (</a:t>
            </a:r>
            <a:r>
              <a:rPr lang="en-US" sz="1800" dirty="0" err="1">
                <a:effectLst/>
                <a:latin typeface="Times New Roman" panose="02020603050405020304" pitchFamily="18" charset="0"/>
                <a:ea typeface="Calibri" panose="020F0502020204030204" pitchFamily="34" charset="0"/>
              </a:rPr>
              <a:t>FeedbackFruits</a:t>
            </a:r>
            <a:r>
              <a:rPr lang="en-US" sz="1800" dirty="0">
                <a:effectLst/>
                <a:latin typeface="Times New Roman" panose="02020603050405020304" pitchFamily="18" charset="0"/>
                <a:ea typeface="Calibri" panose="020F0502020204030204" pitchFamily="34" charset="0"/>
              </a:rPr>
              <a:t>, 2023). Accountability for the quality of their team’s performance on team tasks is usually accomplished by incorporating team performance into students’ final grade (Sibley &amp; </a:t>
            </a:r>
            <a:r>
              <a:rPr lang="en-US" sz="1800" dirty="0" err="1">
                <a:effectLst/>
                <a:latin typeface="Times New Roman" panose="02020603050405020304" pitchFamily="18" charset="0"/>
                <a:ea typeface="Calibri" panose="020F0502020204030204" pitchFamily="34" charset="0"/>
              </a:rPr>
              <a:t>Ostafichuk</a:t>
            </a:r>
            <a:r>
              <a:rPr lang="en-US" sz="1800" dirty="0">
                <a:effectLst/>
                <a:latin typeface="Times New Roman" panose="02020603050405020304" pitchFamily="18" charset="0"/>
                <a:ea typeface="Calibri" panose="020F0502020204030204" pitchFamily="34" charset="0"/>
              </a:rPr>
              <a:t>, 2014). Accountability for students’ contributions to their team generally takes the form of a peer evaluation, where students rate the quality of their teammates’ contributions to the team. These ratings become part of the final grade as well (</a:t>
            </a:r>
            <a:r>
              <a:rPr lang="en-US" sz="1800" dirty="0" err="1">
                <a:effectLst/>
                <a:latin typeface="Times New Roman" panose="02020603050405020304" pitchFamily="18" charset="0"/>
                <a:ea typeface="Calibri" panose="020F0502020204030204" pitchFamily="34" charset="0"/>
              </a:rPr>
              <a:t>Cestone</a:t>
            </a:r>
            <a:r>
              <a:rPr lang="en-US" sz="1800" dirty="0">
                <a:effectLst/>
                <a:latin typeface="Times New Roman" panose="02020603050405020304" pitchFamily="18" charset="0"/>
                <a:ea typeface="Calibri" panose="020F0502020204030204" pitchFamily="34" charset="0"/>
              </a:rPr>
              <a:t> et al., 2008; Lane, 2012). The result is that students are motivated to work constructively with their teammates as one step toward earning a desirable grade in the class. </a:t>
            </a:r>
            <a:r>
              <a:rPr lang="en-US" sz="1800">
                <a:effectLst/>
                <a:latin typeface="Times New Roman" panose="02020603050405020304" pitchFamily="18" charset="0"/>
                <a:ea typeface="Calibri" panose="020F0502020204030204" pitchFamily="34" charset="0"/>
              </a:rPr>
              <a:t>Beyond earning a good grade, permanent teams, and activities that facilitate positive collaboration also create a sense of social responsibility to one’s team and teammates that may be more motivating in the face of day-to-day distractions than the relatively distal consequence of a grade (Sweet &amp; Pelton-Sweet, 2009).</a:t>
            </a:r>
          </a:p>
          <a:p>
            <a:endParaRPr lang="en-US" dirty="0"/>
          </a:p>
        </p:txBody>
      </p:sp>
      <p:sp>
        <p:nvSpPr>
          <p:cNvPr id="4" name="Slide Number Placeholder 3"/>
          <p:cNvSpPr>
            <a:spLocks noGrp="1"/>
          </p:cNvSpPr>
          <p:nvPr>
            <p:ph type="sldNum" sz="quarter" idx="5"/>
          </p:nvPr>
        </p:nvSpPr>
        <p:spPr/>
        <p:txBody>
          <a:bodyPr/>
          <a:lstStyle/>
          <a:p>
            <a:fld id="{E72E72CD-A1F6-E444-9048-0716A5BC222E}" type="slidenum">
              <a:rPr lang="en-US" smtClean="0"/>
              <a:t>6</a:t>
            </a:fld>
            <a:endParaRPr lang="en-US"/>
          </a:p>
        </p:txBody>
      </p:sp>
    </p:spTree>
    <p:extLst>
      <p:ext uri="{BB962C8B-B14F-4D97-AF65-F5344CB8AC3E}">
        <p14:creationId xmlns:p14="http://schemas.microsoft.com/office/powerpoint/2010/main" val="397130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Teams of 3-4; online folks will have to go in and out of a break room (BLECH)</a:t>
            </a:r>
          </a:p>
        </p:txBody>
      </p:sp>
      <p:sp>
        <p:nvSpPr>
          <p:cNvPr id="4" name="Slide Number Placeholder 3"/>
          <p:cNvSpPr>
            <a:spLocks noGrp="1"/>
          </p:cNvSpPr>
          <p:nvPr>
            <p:ph type="sldNum" sz="quarter" idx="5"/>
          </p:nvPr>
        </p:nvSpPr>
        <p:spPr/>
        <p:txBody>
          <a:bodyPr/>
          <a:lstStyle/>
          <a:p>
            <a:fld id="{E72E72CD-A1F6-E444-9048-0716A5BC222E}" type="slidenum">
              <a:rPr lang="en-US" smtClean="0"/>
              <a:t>8</a:t>
            </a:fld>
            <a:endParaRPr lang="en-US"/>
          </a:p>
        </p:txBody>
      </p:sp>
    </p:spTree>
    <p:extLst>
      <p:ext uri="{BB962C8B-B14F-4D97-AF65-F5344CB8AC3E}">
        <p14:creationId xmlns:p14="http://schemas.microsoft.com/office/powerpoint/2010/main" val="296812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and team accountability.</a:t>
            </a:r>
          </a:p>
          <a:p>
            <a:r>
              <a:rPr lang="en-US" dirty="0"/>
              <a:t>Team accountability is critical for practice articulating knowledge to others AND to team cohesion.</a:t>
            </a:r>
          </a:p>
        </p:txBody>
      </p:sp>
      <p:sp>
        <p:nvSpPr>
          <p:cNvPr id="4" name="Slide Number Placeholder 3"/>
          <p:cNvSpPr>
            <a:spLocks noGrp="1"/>
          </p:cNvSpPr>
          <p:nvPr>
            <p:ph type="sldNum" sz="quarter" idx="5"/>
          </p:nvPr>
        </p:nvSpPr>
        <p:spPr/>
        <p:txBody>
          <a:bodyPr/>
          <a:lstStyle/>
          <a:p>
            <a:fld id="{E72E72CD-A1F6-E444-9048-0716A5BC222E}" type="slidenum">
              <a:rPr lang="en-US" smtClean="0"/>
              <a:t>13</a:t>
            </a:fld>
            <a:endParaRPr lang="en-US"/>
          </a:p>
        </p:txBody>
      </p:sp>
    </p:spTree>
    <p:extLst>
      <p:ext uri="{BB962C8B-B14F-4D97-AF65-F5344CB8AC3E}">
        <p14:creationId xmlns:p14="http://schemas.microsoft.com/office/powerpoint/2010/main" val="13622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five skills rated as Very Important by execs and hiring managers </a:t>
            </a:r>
          </a:p>
          <a:p>
            <a:endParaRPr lang="en-US" dirty="0"/>
          </a:p>
          <a:p>
            <a:r>
              <a:rPr lang="en-US" dirty="0"/>
              <a:t>From 2021 AACU report “How College Contributes to Workforce Success: Employer Views on What Matters Most”</a:t>
            </a:r>
          </a:p>
          <a:p>
            <a:endParaRPr lang="en-US" dirty="0"/>
          </a:p>
          <a:p>
            <a:r>
              <a:rPr lang="en-US" sz="1200" kern="1200" dirty="0">
                <a:solidFill>
                  <a:schemeClr val="tx1"/>
                </a:solidFill>
                <a:effectLst/>
                <a:latin typeface="+mn-lt"/>
                <a:ea typeface="ＭＳ Ｐゴシック" pitchFamily="80" charset="-128"/>
                <a:cs typeface="ＭＳ Ｐゴシック" pitchFamily="80" charset="-128"/>
              </a:rPr>
              <a:t>This report presents findings from an online survey that was conducted in October 2020 by the Association of American Colleges and Universities in partnership with Hanover Research.</a:t>
            </a:r>
          </a:p>
          <a:p>
            <a:endParaRPr lang="en-US" sz="1200" kern="1200" dirty="0">
              <a:solidFill>
                <a:schemeClr val="tx1"/>
              </a:solidFill>
              <a:effectLst/>
              <a:latin typeface="+mn-lt"/>
              <a:ea typeface="ＭＳ Ｐゴシック" pitchFamily="80" charset="-128"/>
              <a:cs typeface="ＭＳ Ｐゴシック" pitchFamily="80" charset="-128"/>
            </a:endParaRPr>
          </a:p>
          <a:p>
            <a:r>
              <a:rPr lang="en-US" sz="1200" kern="1200" dirty="0">
                <a:solidFill>
                  <a:schemeClr val="tx1"/>
                </a:solidFill>
                <a:effectLst/>
                <a:latin typeface="+mn-lt"/>
                <a:ea typeface="ＭＳ Ｐゴシック" pitchFamily="80" charset="-128"/>
                <a:cs typeface="ＭＳ Ｐゴシック" pitchFamily="80" charset="-128"/>
              </a:rPr>
              <a:t>The total respondent sample of 496 included equal numbers of executives and hiring managers who are responsible for making hiring and promotion decisions in US companies of various types and sizes across a wide range of industries (see fig. 1). Only respondents representing organizations at which a minimum of 25 percent of entry-level positions are filled by employees who hold an associate’s or bachelor’s</a:t>
            </a:r>
          </a:p>
          <a:p>
            <a:r>
              <a:rPr lang="en-US" sz="1200" kern="1200" dirty="0">
                <a:solidFill>
                  <a:schemeClr val="tx1"/>
                </a:solidFill>
                <a:effectLst/>
                <a:latin typeface="+mn-lt"/>
                <a:ea typeface="ＭＳ Ｐゴシック" pitchFamily="80" charset="-128"/>
                <a:cs typeface="ＭＳ Ｐゴシック" pitchFamily="80" charset="-128"/>
              </a:rPr>
              <a:t>degree were eligible for participation. The survey respondents are collectively referred to as “employers” throughout the report.</a:t>
            </a:r>
          </a:p>
          <a:p>
            <a:endParaRPr lang="en-US" sz="1200" kern="1200" dirty="0">
              <a:solidFill>
                <a:schemeClr val="tx1"/>
              </a:solidFill>
              <a:effectLst/>
              <a:latin typeface="+mn-lt"/>
              <a:ea typeface="ＭＳ Ｐゴシック" pitchFamily="80" charset="-128"/>
              <a:cs typeface="ＭＳ Ｐゴシック" pitchFamily="80" charset="-128"/>
            </a:endParaRPr>
          </a:p>
          <a:p>
            <a:r>
              <a:rPr lang="en-US" sz="1200" kern="1200" dirty="0">
                <a:solidFill>
                  <a:schemeClr val="tx1"/>
                </a:solidFill>
                <a:effectLst/>
                <a:latin typeface="+mn-lt"/>
                <a:ea typeface="ＭＳ Ｐゴシック" pitchFamily="80" charset="-128"/>
                <a:cs typeface="ＭＳ Ｐゴシック" pitchFamily="80" charset="-128"/>
              </a:rPr>
              <a:t>SEE ALSO https://</a:t>
            </a:r>
            <a:r>
              <a:rPr lang="en-US" sz="1200" kern="1200" dirty="0" err="1">
                <a:solidFill>
                  <a:schemeClr val="tx1"/>
                </a:solidFill>
                <a:effectLst/>
                <a:latin typeface="+mn-lt"/>
                <a:ea typeface="ＭＳ Ｐゴシック" pitchFamily="80" charset="-128"/>
                <a:cs typeface="ＭＳ Ｐゴシック" pitchFamily="80" charset="-128"/>
              </a:rPr>
              <a:t>www.naceweb.org</a:t>
            </a:r>
            <a:r>
              <a:rPr lang="en-US" sz="1200" kern="1200" dirty="0">
                <a:solidFill>
                  <a:schemeClr val="tx1"/>
                </a:solidFill>
                <a:effectLst/>
                <a:latin typeface="+mn-lt"/>
                <a:ea typeface="ＭＳ Ｐゴシック" pitchFamily="80" charset="-128"/>
                <a:cs typeface="ＭＳ Ｐゴシック" pitchFamily="80" charset="-128"/>
              </a:rPr>
              <a:t>/career-readiness/competencies/career-readiness-defined/</a:t>
            </a:r>
          </a:p>
          <a:p>
            <a:endParaRPr lang="en-US" sz="1200" kern="1200" dirty="0">
              <a:solidFill>
                <a:schemeClr val="tx1"/>
              </a:solidFill>
              <a:effectLst/>
              <a:latin typeface="+mn-lt"/>
              <a:ea typeface="ＭＳ Ｐゴシック" pitchFamily="80" charset="-128"/>
              <a:cs typeface="ＭＳ Ｐゴシック" pitchFamily="80" charset="-128"/>
            </a:endParaRPr>
          </a:p>
          <a:p>
            <a:endParaRPr lang="en-US" dirty="0"/>
          </a:p>
        </p:txBody>
      </p:sp>
      <p:sp>
        <p:nvSpPr>
          <p:cNvPr id="4" name="Slide Number Placeholder 3"/>
          <p:cNvSpPr>
            <a:spLocks noGrp="1"/>
          </p:cNvSpPr>
          <p:nvPr>
            <p:ph type="sldNum" sz="quarter" idx="10"/>
          </p:nvPr>
        </p:nvSpPr>
        <p:spPr/>
        <p:txBody>
          <a:bodyPr/>
          <a:lstStyle/>
          <a:p>
            <a:fld id="{29C4DF20-2943-CB44-81B1-6774C481A99B}" type="slidenum">
              <a:rPr lang="en-US" smtClean="0"/>
              <a:pPr/>
              <a:t>15</a:t>
            </a:fld>
            <a:endParaRPr lang="en-US"/>
          </a:p>
        </p:txBody>
      </p:sp>
    </p:spTree>
    <p:extLst>
      <p:ext uri="{BB962C8B-B14F-4D97-AF65-F5344CB8AC3E}">
        <p14:creationId xmlns:p14="http://schemas.microsoft.com/office/powerpoint/2010/main" val="197377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C4DF20-2943-CB44-81B1-6774C481A99B}" type="slidenum">
              <a:rPr lang="en-US" smtClean="0"/>
              <a:pPr/>
              <a:t>16</a:t>
            </a:fld>
            <a:endParaRPr lang="en-US"/>
          </a:p>
        </p:txBody>
      </p:sp>
    </p:spTree>
    <p:extLst>
      <p:ext uri="{BB962C8B-B14F-4D97-AF65-F5344CB8AC3E}">
        <p14:creationId xmlns:p14="http://schemas.microsoft.com/office/powerpoint/2010/main" val="68282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Gallery walk – teams post product around the room; students circulate through the room reading other team’s work. Helps to have a team rep stay by the product and to give circulating students a decision to make (e.g., best poster, most creative).</a:t>
            </a:r>
          </a:p>
          <a:p>
            <a:r>
              <a:rPr lang="en-US" dirty="0"/>
              <a:t>Scenario/MC – provide teams with information and ask them to make an</a:t>
            </a:r>
            <a:r>
              <a:rPr lang="en-US" baseline="0" dirty="0"/>
              <a:t> evaluative decision about the information (e.g., best/worst, most/least). Decision can be framed as a multiple choice item if you want to limit the universe of possible options. Use Psych DO </a:t>
            </a:r>
            <a:r>
              <a:rPr lang="en-US" baseline="0" dirty="0" err="1"/>
              <a:t>eval</a:t>
            </a:r>
            <a:r>
              <a:rPr lang="en-US" baseline="0" dirty="0"/>
              <a:t> as an example.</a:t>
            </a:r>
          </a:p>
          <a:p>
            <a:r>
              <a:rPr lang="en-US" baseline="0" dirty="0"/>
              <a:t>Pinpointing – dry cleaners; in a painting/poem/film/story pinpoint examples of a phenomenon</a:t>
            </a:r>
          </a:p>
          <a:p>
            <a:r>
              <a:rPr lang="en-US" baseline="0" dirty="0"/>
              <a:t>Sorting – putting examples of a concept into appropriate categories; given a list of behaviors, sort them into the appropriate psychological disorder; given a list of quotes, sort them into the appropriate historical period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C34A223-C1CF-E446-9263-DBD95CF2B013}" type="slidenum">
              <a:rPr lang="en-US" smtClean="0"/>
              <a:pPr/>
              <a:t>18</a:t>
            </a:fld>
            <a:endParaRPr lang="en-US"/>
          </a:p>
        </p:txBody>
      </p:sp>
    </p:spTree>
    <p:extLst>
      <p:ext uri="{BB962C8B-B14F-4D97-AF65-F5344CB8AC3E}">
        <p14:creationId xmlns:p14="http://schemas.microsoft.com/office/powerpoint/2010/main" val="208196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E7213-944A-9D45-8BDF-B3F7E1553D96}" type="slidenum">
              <a:rPr lang="en-US" smtClean="0"/>
              <a:t>19</a:t>
            </a:fld>
            <a:endParaRPr lang="en-US"/>
          </a:p>
        </p:txBody>
      </p:sp>
    </p:spTree>
    <p:extLst>
      <p:ext uri="{BB962C8B-B14F-4D97-AF65-F5344CB8AC3E}">
        <p14:creationId xmlns:p14="http://schemas.microsoft.com/office/powerpoint/2010/main" val="183761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4A223-C1CF-E446-9263-DBD95CF2B013}" type="slidenum">
              <a:rPr lang="en-US" smtClean="0"/>
              <a:pPr/>
              <a:t>20</a:t>
            </a:fld>
            <a:endParaRPr lang="en-US"/>
          </a:p>
        </p:txBody>
      </p:sp>
    </p:spTree>
    <p:extLst>
      <p:ext uri="{BB962C8B-B14F-4D97-AF65-F5344CB8AC3E}">
        <p14:creationId xmlns:p14="http://schemas.microsoft.com/office/powerpoint/2010/main" val="167160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509B-15AC-534A-9AAF-58429C6DD2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0AB2E2-E600-554D-A65E-23E7FE220BF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2142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74BC-BD60-6448-92BF-FEFEF406A401}"/>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D29BDB-CEA5-0849-9955-DFCEA624C3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9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882D7-9AC1-C240-97E3-67FB034D237D}"/>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8A4AE8-3B2E-5742-BEDB-F27077DBCF93}"/>
              </a:ext>
            </a:extLst>
          </p:cNvPr>
          <p:cNvSpPr>
            <a:spLocks noGrp="1"/>
          </p:cNvSpPr>
          <p:nvPr>
            <p:ph type="body" orient="vert" idx="1"/>
          </p:nvPr>
        </p:nvSpPr>
        <p:spPr>
          <a:xfrm>
            <a:off x="838201" y="365125"/>
            <a:ext cx="76835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53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8E1D-7FAA-5E4F-8491-88D5F57E135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6F3FA4C-403B-B24E-A605-DD97CFE8B368}"/>
              </a:ext>
            </a:extLst>
          </p:cNvPr>
          <p:cNvSpPr>
            <a:spLocks noGrp="1"/>
          </p:cNvSpPr>
          <p:nvPr>
            <p:ph type="body" sz="half" idx="1"/>
          </p:nvPr>
        </p:nvSpPr>
        <p:spPr>
          <a:xfrm>
            <a:off x="8382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6719A1-465E-B740-9323-6BB98A0E3090}"/>
              </a:ext>
            </a:extLst>
          </p:cNvPr>
          <p:cNvSpPr>
            <a:spLocks noGrp="1"/>
          </p:cNvSpPr>
          <p:nvPr>
            <p:ph sz="half" idx="2"/>
          </p:nvPr>
        </p:nvSpPr>
        <p:spPr>
          <a:xfrm>
            <a:off x="61976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8049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29486B-8651-B545-AE58-B4B1C5940AC8}"/>
              </a:ext>
            </a:extLst>
          </p:cNvPr>
          <p:cNvSpPr>
            <a:spLocks noGrp="1"/>
          </p:cNvSpPr>
          <p:nvPr>
            <p:ph/>
          </p:nvPr>
        </p:nvSpPr>
        <p:spPr>
          <a:xfrm>
            <a:off x="838200" y="365125"/>
            <a:ext cx="10515600" cy="58118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003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4F0AFCCE-4578-024F-B735-79EB06EDEE39}" type="slidenum">
              <a:rPr lang="en-US"/>
              <a:pPr/>
              <a:t>‹#›</a:t>
            </a:fld>
            <a:endParaRPr lang="en-US"/>
          </a:p>
        </p:txBody>
      </p:sp>
    </p:spTree>
    <p:extLst>
      <p:ext uri="{BB962C8B-B14F-4D97-AF65-F5344CB8AC3E}">
        <p14:creationId xmlns:p14="http://schemas.microsoft.com/office/powerpoint/2010/main" val="304533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4D4A-196F-6349-9A5D-256CE1CF99C6}"/>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4981BE-15AF-3047-B1BE-3F3C091AA058}"/>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95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678C-6A90-8043-9C9E-8D2220588682}"/>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DF34F4-4A1C-9B45-B6BE-B75CCDB3E58A}"/>
              </a:ext>
            </a:extLst>
          </p:cNvPr>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07786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7829-3070-6B44-8F61-ABB1E0AF265D}"/>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53DF95-D99B-C048-9AA3-492C91E41D83}"/>
              </a:ext>
            </a:extLst>
          </p:cNvPr>
          <p:cNvSpPr>
            <a:spLocks noGrp="1"/>
          </p:cNvSpPr>
          <p:nvPr>
            <p:ph sz="half" idx="1"/>
          </p:nvPr>
        </p:nvSpPr>
        <p:spPr>
          <a:xfrm>
            <a:off x="8382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29C8D3-1E88-5349-A36E-3F4F3AF00577}"/>
              </a:ext>
            </a:extLst>
          </p:cNvPr>
          <p:cNvSpPr>
            <a:spLocks noGrp="1"/>
          </p:cNvSpPr>
          <p:nvPr>
            <p:ph sz="half" idx="2"/>
          </p:nvPr>
        </p:nvSpPr>
        <p:spPr>
          <a:xfrm>
            <a:off x="61976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81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073E-B6E7-1C44-8B80-80F808AEE25B}"/>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2CBCB31-FD6C-5B4A-816F-67DFCC369D3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470613-F6D9-E74E-BF57-636F3D012956}"/>
              </a:ext>
            </a:extLst>
          </p:cNvPr>
          <p:cNvSpPr>
            <a:spLocks noGrp="1"/>
          </p:cNvSpPr>
          <p:nvPr>
            <p:ph sz="half" idx="2"/>
          </p:nvPr>
        </p:nvSpPr>
        <p:spPr>
          <a:xfrm>
            <a:off x="840318" y="2505075"/>
            <a:ext cx="5158316"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A97647-C2A9-D045-AE68-7BF6C6F712D0}"/>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E7199D-759A-8543-9EDD-BA02381E0841}"/>
              </a:ext>
            </a:extLst>
          </p:cNvPr>
          <p:cNvSpPr>
            <a:spLocks noGrp="1"/>
          </p:cNvSpPr>
          <p:nvPr>
            <p:ph sz="quarter" idx="4"/>
          </p:nvPr>
        </p:nvSpPr>
        <p:spPr>
          <a:xfrm>
            <a:off x="6172200" y="2505075"/>
            <a:ext cx="518371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294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1716-ED21-8842-BC1C-85E2E4BF690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4074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25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1EE7-3F8A-AA47-B7D0-F84EDD02356B}"/>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EFBC16-CBDF-1940-81FC-3D825FF62BFA}"/>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9846E4-162F-A846-863D-89D50699E02C}"/>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0325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2613-0D55-DC40-8A48-8A3BB7547860}"/>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98ECF-2E7E-E54C-9F18-D4329F6CE212}"/>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2BF63E3-1C2D-5E42-B0BC-C38381CB982C}"/>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9140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a:extLst>
              <a:ext uri="{FF2B5EF4-FFF2-40B4-BE49-F238E27FC236}">
                <a16:creationId xmlns:a16="http://schemas.microsoft.com/office/drawing/2014/main" id="{A0451D25-9497-9845-ACB4-D70D327749C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348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itchFamily="2" charset="0"/>
        </a:defRPr>
      </a:lvl2pPr>
      <a:lvl3pPr algn="ctr" rtl="0" eaLnBrk="1" fontAlgn="base" hangingPunct="1">
        <a:spcBef>
          <a:spcPct val="0"/>
        </a:spcBef>
        <a:spcAft>
          <a:spcPct val="0"/>
        </a:spcAft>
        <a:defRPr sz="4400">
          <a:solidFill>
            <a:schemeClr val="tx2"/>
          </a:solidFill>
          <a:latin typeface="Times" pitchFamily="2" charset="0"/>
        </a:defRPr>
      </a:lvl3pPr>
      <a:lvl4pPr algn="ctr" rtl="0" eaLnBrk="1" fontAlgn="base" hangingPunct="1">
        <a:spcBef>
          <a:spcPct val="0"/>
        </a:spcBef>
        <a:spcAft>
          <a:spcPct val="0"/>
        </a:spcAft>
        <a:defRPr sz="4400">
          <a:solidFill>
            <a:schemeClr val="tx2"/>
          </a:solidFill>
          <a:latin typeface="Times" pitchFamily="2" charset="0"/>
        </a:defRPr>
      </a:lvl4pPr>
      <a:lvl5pPr algn="ctr" rtl="0" eaLnBrk="1" fontAlgn="base" hangingPunct="1">
        <a:spcBef>
          <a:spcPct val="0"/>
        </a:spcBef>
        <a:spcAft>
          <a:spcPct val="0"/>
        </a:spcAft>
        <a:defRPr sz="4400">
          <a:solidFill>
            <a:schemeClr val="tx2"/>
          </a:solidFill>
          <a:latin typeface="Times" pitchFamily="2" charset="0"/>
        </a:defRPr>
      </a:lvl5pPr>
      <a:lvl6pPr marL="457200" algn="ctr" rtl="0" eaLnBrk="1" fontAlgn="base" hangingPunct="1">
        <a:spcBef>
          <a:spcPct val="0"/>
        </a:spcBef>
        <a:spcAft>
          <a:spcPct val="0"/>
        </a:spcAft>
        <a:defRPr sz="4400">
          <a:solidFill>
            <a:schemeClr val="tx2"/>
          </a:solidFill>
          <a:latin typeface="Times" pitchFamily="2" charset="0"/>
        </a:defRPr>
      </a:lvl6pPr>
      <a:lvl7pPr marL="914400" algn="ctr" rtl="0" eaLnBrk="1" fontAlgn="base" hangingPunct="1">
        <a:spcBef>
          <a:spcPct val="0"/>
        </a:spcBef>
        <a:spcAft>
          <a:spcPct val="0"/>
        </a:spcAft>
        <a:defRPr sz="4400">
          <a:solidFill>
            <a:schemeClr val="tx2"/>
          </a:solidFill>
          <a:latin typeface="Times" pitchFamily="2" charset="0"/>
        </a:defRPr>
      </a:lvl7pPr>
      <a:lvl8pPr marL="1371600" algn="ctr" rtl="0" eaLnBrk="1" fontAlgn="base" hangingPunct="1">
        <a:spcBef>
          <a:spcPct val="0"/>
        </a:spcBef>
        <a:spcAft>
          <a:spcPct val="0"/>
        </a:spcAft>
        <a:defRPr sz="4400">
          <a:solidFill>
            <a:schemeClr val="tx2"/>
          </a:solidFill>
          <a:latin typeface="Times" pitchFamily="2" charset="0"/>
        </a:defRPr>
      </a:lvl8pPr>
      <a:lvl9pPr marL="1828800" algn="ctr" rtl="0" eaLnBrk="1" fontAlgn="base" hangingPunct="1">
        <a:spcBef>
          <a:spcPct val="0"/>
        </a:spcBef>
        <a:spcAft>
          <a:spcPct val="0"/>
        </a:spcAft>
        <a:defRPr sz="4400">
          <a:solidFill>
            <a:schemeClr val="tx2"/>
          </a:solidFill>
          <a:latin typeface="Times" pitchFamily="2"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learntbl.ca/" TargetMode="External"/><Relationship Id="rId13" Type="http://schemas.openxmlformats.org/officeDocument/2006/relationships/hyperlink" Target="https://he.kendallhunt.com/product/psychology-everyday-life-1" TargetMode="External"/><Relationship Id="rId3" Type="http://schemas.openxmlformats.org/officeDocument/2006/relationships/image" Target="../media/image6.png"/><Relationship Id="rId7" Type="http://schemas.openxmlformats.org/officeDocument/2006/relationships/hyperlink" Target="https://www.teambasedlearning.org/" TargetMode="External"/><Relationship Id="rId12" Type="http://schemas.openxmlformats.org/officeDocument/2006/relationships/hyperlink" Target="https://www.taylorfrancis.com/books/edit/10.4324/9781003445012/getting-started-team-based-learning-larry-michaelsen-billie-franchini-jim-sibley-pete-ostafichuk-bill-robers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hyperlink" Target="https://www.routledge.com/Team-Based-Learning-in-the-Social-Sciences-and-Humanities-Group-Work-that/Sweet-Michaelsen/p/book/9781579226107" TargetMode="External"/><Relationship Id="rId5" Type="http://schemas.openxmlformats.org/officeDocument/2006/relationships/image" Target="../media/image8.png"/><Relationship Id="rId10" Type="http://schemas.openxmlformats.org/officeDocument/2006/relationships/hyperlink" Target="https://onlinelibrary.wiley.com/toc/15360768/2008/2008/116" TargetMode="External"/><Relationship Id="rId4" Type="http://schemas.openxmlformats.org/officeDocument/2006/relationships/image" Target="../media/image7.png"/><Relationship Id="rId9" Type="http://schemas.openxmlformats.org/officeDocument/2006/relationships/hyperlink" Target="https://www.routledge.com/Team-Based-Learning-A-Transformative-Use-of-Small-Groups-in-College-Teaching/Michaelsen-Bauman-Knight-Fink/p/book/978157922086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CB62C-326A-764D-8B6F-977D714D4575}"/>
              </a:ext>
            </a:extLst>
          </p:cNvPr>
          <p:cNvSpPr>
            <a:spLocks noGrp="1"/>
          </p:cNvSpPr>
          <p:nvPr>
            <p:ph type="title"/>
          </p:nvPr>
        </p:nvSpPr>
        <p:spPr/>
        <p:txBody>
          <a:bodyPr anchor="ctr"/>
          <a:lstStyle/>
          <a:p>
            <a:r>
              <a:rPr lang="en-US" dirty="0"/>
              <a:t>Teach STEM with Team-Based Learning</a:t>
            </a:r>
          </a:p>
        </p:txBody>
      </p:sp>
      <p:sp>
        <p:nvSpPr>
          <p:cNvPr id="3" name="Subtitle 2">
            <a:extLst>
              <a:ext uri="{FF2B5EF4-FFF2-40B4-BE49-F238E27FC236}">
                <a16:creationId xmlns:a16="http://schemas.microsoft.com/office/drawing/2014/main" id="{8E43F198-66B6-FB4F-B442-BECCD8114EF8}"/>
              </a:ext>
            </a:extLst>
          </p:cNvPr>
          <p:cNvSpPr>
            <a:spLocks noGrp="1"/>
          </p:cNvSpPr>
          <p:nvPr>
            <p:ph idx="1"/>
          </p:nvPr>
        </p:nvSpPr>
        <p:spPr>
          <a:xfrm>
            <a:off x="838200" y="2089611"/>
            <a:ext cx="10515600" cy="3605213"/>
          </a:xfrm>
        </p:spPr>
        <p:txBody>
          <a:bodyPr/>
          <a:lstStyle/>
          <a:p>
            <a:pPr marL="0" indent="0" algn="ctr">
              <a:buNone/>
            </a:pPr>
            <a:r>
              <a:rPr lang="en-US" dirty="0"/>
              <a:t>Dr. Laura Madson</a:t>
            </a:r>
          </a:p>
          <a:p>
            <a:pPr marL="0" indent="0" algn="ctr">
              <a:buNone/>
            </a:pPr>
            <a:r>
              <a:rPr lang="en-US" dirty="0"/>
              <a:t>Department of Psychology</a:t>
            </a:r>
          </a:p>
          <a:p>
            <a:pPr marL="0" indent="0" algn="ctr">
              <a:buNone/>
            </a:pPr>
            <a:r>
              <a:rPr lang="en-US" dirty="0"/>
              <a:t>New Mexico State University</a:t>
            </a:r>
          </a:p>
          <a:p>
            <a:pPr marL="0" indent="0" algn="ctr">
              <a:buNone/>
            </a:pPr>
            <a:endParaRPr lang="en-US" dirty="0"/>
          </a:p>
          <a:p>
            <a:pPr marL="0" indent="0" algn="ctr">
              <a:buNone/>
            </a:pPr>
            <a:r>
              <a:rPr lang="en-US" dirty="0"/>
              <a:t>DACC</a:t>
            </a:r>
          </a:p>
          <a:p>
            <a:pPr marL="0" indent="0" algn="ctr">
              <a:buNone/>
            </a:pPr>
            <a:r>
              <a:rPr lang="en-US" dirty="0"/>
              <a:t>April 5, 2024</a:t>
            </a:r>
          </a:p>
        </p:txBody>
      </p:sp>
    </p:spTree>
    <p:extLst>
      <p:ext uri="{BB962C8B-B14F-4D97-AF65-F5344CB8AC3E}">
        <p14:creationId xmlns:p14="http://schemas.microsoft.com/office/powerpoint/2010/main" val="136860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750CC-B090-DA96-34E1-F9A1B1DC741F}"/>
              </a:ext>
            </a:extLst>
          </p:cNvPr>
          <p:cNvSpPr>
            <a:spLocks noGrp="1"/>
          </p:cNvSpPr>
          <p:nvPr>
            <p:ph type="title"/>
          </p:nvPr>
        </p:nvSpPr>
        <p:spPr/>
        <p:txBody>
          <a:bodyPr/>
          <a:lstStyle/>
          <a:p>
            <a:r>
              <a:rPr lang="en-US" dirty="0"/>
              <a:t>Individual Readiness Assurance Test (</a:t>
            </a:r>
            <a:r>
              <a:rPr lang="en-US" dirty="0" err="1"/>
              <a:t>iRAT</a:t>
            </a:r>
            <a:r>
              <a:rPr lang="en-US" dirty="0"/>
              <a:t>)</a:t>
            </a:r>
          </a:p>
        </p:txBody>
      </p:sp>
      <p:sp>
        <p:nvSpPr>
          <p:cNvPr id="3" name="Content Placeholder 2">
            <a:extLst>
              <a:ext uri="{FF2B5EF4-FFF2-40B4-BE49-F238E27FC236}">
                <a16:creationId xmlns:a16="http://schemas.microsoft.com/office/drawing/2014/main" id="{3B521163-B76D-DA24-4699-A640C4639175}"/>
              </a:ext>
            </a:extLst>
          </p:cNvPr>
          <p:cNvSpPr>
            <a:spLocks noGrp="1"/>
          </p:cNvSpPr>
          <p:nvPr>
            <p:ph idx="1"/>
          </p:nvPr>
        </p:nvSpPr>
        <p:spPr>
          <a:xfrm>
            <a:off x="838200" y="1253331"/>
            <a:ext cx="10515600" cy="4351338"/>
          </a:xfrm>
        </p:spPr>
        <p:txBody>
          <a:bodyPr/>
          <a:lstStyle/>
          <a:p>
            <a:pPr marL="0" indent="0">
              <a:buNone/>
            </a:pPr>
            <a:r>
              <a:rPr lang="en-US" dirty="0"/>
              <a:t>Which of the following is NOT one of the four characteristics of good team activities?</a:t>
            </a:r>
          </a:p>
          <a:p>
            <a:pPr marL="514350" indent="-514350">
              <a:buFont typeface="+mj-lt"/>
              <a:buAutoNum type="arabicParenR"/>
            </a:pPr>
            <a:r>
              <a:rPr lang="en-US" dirty="0"/>
              <a:t> Simultaneous response</a:t>
            </a:r>
          </a:p>
          <a:p>
            <a:pPr marL="514350" indent="-514350">
              <a:buFont typeface="+mj-lt"/>
              <a:buAutoNum type="arabicParenR"/>
            </a:pPr>
            <a:r>
              <a:rPr lang="en-US" dirty="0"/>
              <a:t> Self-relevant problem</a:t>
            </a:r>
          </a:p>
          <a:p>
            <a:pPr marL="514350" indent="-514350">
              <a:buFont typeface="+mj-lt"/>
              <a:buAutoNum type="arabicParenR"/>
            </a:pPr>
            <a:r>
              <a:rPr lang="en-US" dirty="0"/>
              <a:t> Same problem</a:t>
            </a:r>
          </a:p>
          <a:p>
            <a:pPr marL="514350" indent="-514350">
              <a:buFont typeface="+mj-lt"/>
              <a:buAutoNum type="arabicParenR"/>
            </a:pPr>
            <a:r>
              <a:rPr lang="en-US" dirty="0"/>
              <a:t> Specific choice</a:t>
            </a:r>
          </a:p>
          <a:p>
            <a:pPr marL="514350" indent="-514350">
              <a:buFont typeface="+mj-lt"/>
              <a:buAutoNum type="arabicParenR"/>
            </a:pPr>
            <a:r>
              <a:rPr lang="en-US" dirty="0"/>
              <a:t> Significant problem</a:t>
            </a:r>
          </a:p>
        </p:txBody>
      </p:sp>
    </p:spTree>
    <p:extLst>
      <p:ext uri="{BB962C8B-B14F-4D97-AF65-F5344CB8AC3E}">
        <p14:creationId xmlns:p14="http://schemas.microsoft.com/office/powerpoint/2010/main" val="75418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99C8-E06A-C5A5-B7C3-88B2F86CEE12}"/>
              </a:ext>
            </a:extLst>
          </p:cNvPr>
          <p:cNvSpPr>
            <a:spLocks noGrp="1"/>
          </p:cNvSpPr>
          <p:nvPr>
            <p:ph type="title"/>
          </p:nvPr>
        </p:nvSpPr>
        <p:spPr/>
        <p:txBody>
          <a:bodyPr/>
          <a:lstStyle/>
          <a:p>
            <a:r>
              <a:rPr lang="en-US" dirty="0"/>
              <a:t>Team Readiness Assurance Test (</a:t>
            </a:r>
            <a:r>
              <a:rPr lang="en-US" dirty="0" err="1"/>
              <a:t>tRAT</a:t>
            </a:r>
            <a:r>
              <a:rPr lang="en-US" dirty="0"/>
              <a:t>)</a:t>
            </a:r>
          </a:p>
        </p:txBody>
      </p:sp>
      <p:sp>
        <p:nvSpPr>
          <p:cNvPr id="3" name="Content Placeholder 2">
            <a:extLst>
              <a:ext uri="{FF2B5EF4-FFF2-40B4-BE49-F238E27FC236}">
                <a16:creationId xmlns:a16="http://schemas.microsoft.com/office/drawing/2014/main" id="{A9D1D013-4E94-3768-41BD-6A8F8969DA77}"/>
              </a:ext>
            </a:extLst>
          </p:cNvPr>
          <p:cNvSpPr>
            <a:spLocks noGrp="1"/>
          </p:cNvSpPr>
          <p:nvPr>
            <p:ph idx="1"/>
          </p:nvPr>
        </p:nvSpPr>
        <p:spPr>
          <a:xfrm>
            <a:off x="838200" y="1443239"/>
            <a:ext cx="10515600" cy="4351338"/>
          </a:xfrm>
        </p:spPr>
        <p:txBody>
          <a:bodyPr/>
          <a:lstStyle/>
          <a:p>
            <a:pPr marL="0" indent="0">
              <a:buNone/>
            </a:pPr>
            <a:r>
              <a:rPr lang="en-US" dirty="0"/>
              <a:t>Which of the following is NOT one of the four characteristics of good team activities?</a:t>
            </a:r>
          </a:p>
          <a:p>
            <a:pPr marL="514350" indent="-514350">
              <a:buFont typeface="+mj-lt"/>
              <a:buAutoNum type="arabicParenR"/>
            </a:pPr>
            <a:r>
              <a:rPr lang="en-US" dirty="0"/>
              <a:t> Simultaneous response</a:t>
            </a:r>
          </a:p>
          <a:p>
            <a:pPr marL="514350" indent="-514350">
              <a:buFont typeface="+mj-lt"/>
              <a:buAutoNum type="arabicParenR"/>
            </a:pPr>
            <a:r>
              <a:rPr lang="en-US" dirty="0"/>
              <a:t> Self-relevant problem</a:t>
            </a:r>
          </a:p>
          <a:p>
            <a:pPr marL="514350" indent="-514350">
              <a:buFont typeface="+mj-lt"/>
              <a:buAutoNum type="arabicParenR"/>
            </a:pPr>
            <a:r>
              <a:rPr lang="en-US" dirty="0"/>
              <a:t> Same problem</a:t>
            </a:r>
          </a:p>
          <a:p>
            <a:pPr marL="514350" indent="-514350">
              <a:buFont typeface="+mj-lt"/>
              <a:buAutoNum type="arabicParenR"/>
            </a:pPr>
            <a:r>
              <a:rPr lang="en-US" dirty="0"/>
              <a:t> Specific choice</a:t>
            </a:r>
          </a:p>
          <a:p>
            <a:pPr marL="514350" indent="-514350">
              <a:buFont typeface="+mj-lt"/>
              <a:buAutoNum type="arabicParenR"/>
            </a:pPr>
            <a:r>
              <a:rPr lang="en-US" dirty="0"/>
              <a:t> Significant problem</a:t>
            </a:r>
          </a:p>
          <a:p>
            <a:pPr marL="0" indent="0">
              <a:buNone/>
            </a:pPr>
            <a:endParaRPr lang="en-US" dirty="0"/>
          </a:p>
        </p:txBody>
      </p:sp>
    </p:spTree>
    <p:extLst>
      <p:ext uri="{BB962C8B-B14F-4D97-AF65-F5344CB8AC3E}">
        <p14:creationId xmlns:p14="http://schemas.microsoft.com/office/powerpoint/2010/main" val="279671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99C8-E06A-C5A5-B7C3-88B2F86CEE12}"/>
              </a:ext>
            </a:extLst>
          </p:cNvPr>
          <p:cNvSpPr>
            <a:spLocks noGrp="1"/>
          </p:cNvSpPr>
          <p:nvPr>
            <p:ph type="title"/>
          </p:nvPr>
        </p:nvSpPr>
        <p:spPr/>
        <p:txBody>
          <a:bodyPr/>
          <a:lstStyle/>
          <a:p>
            <a:r>
              <a:rPr lang="en-US" dirty="0"/>
              <a:t>Readiness Assurance Test - Debriefing</a:t>
            </a:r>
          </a:p>
        </p:txBody>
      </p:sp>
      <p:sp>
        <p:nvSpPr>
          <p:cNvPr id="3" name="Content Placeholder 2">
            <a:extLst>
              <a:ext uri="{FF2B5EF4-FFF2-40B4-BE49-F238E27FC236}">
                <a16:creationId xmlns:a16="http://schemas.microsoft.com/office/drawing/2014/main" id="{A9D1D013-4E94-3768-41BD-6A8F8969DA77}"/>
              </a:ext>
            </a:extLst>
          </p:cNvPr>
          <p:cNvSpPr>
            <a:spLocks noGrp="1"/>
          </p:cNvSpPr>
          <p:nvPr>
            <p:ph idx="1"/>
          </p:nvPr>
        </p:nvSpPr>
        <p:spPr>
          <a:xfrm>
            <a:off x="838200" y="1368425"/>
            <a:ext cx="10515600" cy="4351338"/>
          </a:xfrm>
        </p:spPr>
        <p:txBody>
          <a:bodyPr/>
          <a:lstStyle/>
          <a:p>
            <a:pPr marL="0" indent="0">
              <a:buNone/>
            </a:pPr>
            <a:r>
              <a:rPr lang="en-US" dirty="0"/>
              <a:t>How would taking </a:t>
            </a:r>
            <a:r>
              <a:rPr lang="en-US" dirty="0" err="1"/>
              <a:t>iRATs</a:t>
            </a:r>
            <a:r>
              <a:rPr lang="en-US" dirty="0"/>
              <a:t> and </a:t>
            </a:r>
            <a:r>
              <a:rPr lang="en-US" dirty="0" err="1"/>
              <a:t>tRATs</a:t>
            </a:r>
            <a:r>
              <a:rPr lang="en-US" dirty="0"/>
              <a:t> affect student’s…</a:t>
            </a:r>
          </a:p>
          <a:p>
            <a:pPr marL="0" indent="0">
              <a:buNone/>
            </a:pPr>
            <a:r>
              <a:rPr lang="en-US" dirty="0"/>
              <a:t>…preparation for class? </a:t>
            </a:r>
          </a:p>
          <a:p>
            <a:pPr marL="0" indent="0">
              <a:buNone/>
            </a:pPr>
            <a:r>
              <a:rPr lang="en-US" dirty="0"/>
              <a:t>…understanding of course material? </a:t>
            </a:r>
          </a:p>
          <a:p>
            <a:pPr marL="0" indent="0">
              <a:buNone/>
            </a:pPr>
            <a:r>
              <a:rPr lang="en-US" dirty="0"/>
              <a:t>…ability to communicate their knowledge to others?</a:t>
            </a:r>
          </a:p>
        </p:txBody>
      </p:sp>
    </p:spTree>
    <p:extLst>
      <p:ext uri="{BB962C8B-B14F-4D97-AF65-F5344CB8AC3E}">
        <p14:creationId xmlns:p14="http://schemas.microsoft.com/office/powerpoint/2010/main" val="229961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99C8-E06A-C5A5-B7C3-88B2F86CEE12}"/>
              </a:ext>
            </a:extLst>
          </p:cNvPr>
          <p:cNvSpPr>
            <a:spLocks noGrp="1"/>
          </p:cNvSpPr>
          <p:nvPr>
            <p:ph type="title"/>
          </p:nvPr>
        </p:nvSpPr>
        <p:spPr/>
        <p:txBody>
          <a:bodyPr/>
          <a:lstStyle/>
          <a:p>
            <a:r>
              <a:rPr lang="en-US" dirty="0"/>
              <a:t>Readiness Assurance Process - Variations</a:t>
            </a:r>
          </a:p>
        </p:txBody>
      </p:sp>
      <p:sp>
        <p:nvSpPr>
          <p:cNvPr id="3" name="Content Placeholder 2">
            <a:extLst>
              <a:ext uri="{FF2B5EF4-FFF2-40B4-BE49-F238E27FC236}">
                <a16:creationId xmlns:a16="http://schemas.microsoft.com/office/drawing/2014/main" id="{A9D1D013-4E94-3768-41BD-6A8F8969DA77}"/>
              </a:ext>
            </a:extLst>
          </p:cNvPr>
          <p:cNvSpPr>
            <a:spLocks noGrp="1"/>
          </p:cNvSpPr>
          <p:nvPr>
            <p:ph idx="1"/>
          </p:nvPr>
        </p:nvSpPr>
        <p:spPr>
          <a:xfrm>
            <a:off x="838200" y="1368425"/>
            <a:ext cx="10515600" cy="4351338"/>
          </a:xfrm>
        </p:spPr>
        <p:txBody>
          <a:bodyPr/>
          <a:lstStyle/>
          <a:p>
            <a:pPr marL="0" indent="0">
              <a:buNone/>
            </a:pPr>
            <a:r>
              <a:rPr lang="en-US" dirty="0"/>
              <a:t>Appeals included or not</a:t>
            </a:r>
          </a:p>
          <a:p>
            <a:pPr marL="0" indent="0">
              <a:buNone/>
            </a:pPr>
            <a:r>
              <a:rPr lang="en-US" dirty="0" err="1"/>
              <a:t>iRAT</a:t>
            </a:r>
            <a:r>
              <a:rPr lang="en-US" dirty="0"/>
              <a:t> in class or before class</a:t>
            </a:r>
          </a:p>
          <a:p>
            <a:pPr marL="0" indent="0">
              <a:buNone/>
            </a:pPr>
            <a:r>
              <a:rPr lang="en-US"/>
              <a:t>Confidence responding or not</a:t>
            </a:r>
          </a:p>
          <a:p>
            <a:pPr marL="0" indent="0">
              <a:buNone/>
            </a:pPr>
            <a:r>
              <a:rPr lang="en-US"/>
              <a:t>tRAT</a:t>
            </a:r>
            <a:r>
              <a:rPr lang="en-US" dirty="0"/>
              <a:t> using Immediate Feedback Assessment Forms (IF-ATs)</a:t>
            </a:r>
          </a:p>
          <a:p>
            <a:pPr marL="0" indent="0">
              <a:buNone/>
            </a:pPr>
            <a:r>
              <a:rPr lang="en-US" dirty="0"/>
              <a:t>Individual accountability in other forms</a:t>
            </a:r>
          </a:p>
          <a:p>
            <a:pPr marL="0" indent="0">
              <a:buNone/>
            </a:pPr>
            <a:endParaRPr lang="en-US" dirty="0"/>
          </a:p>
        </p:txBody>
      </p:sp>
    </p:spTree>
    <p:extLst>
      <p:ext uri="{BB962C8B-B14F-4D97-AF65-F5344CB8AC3E}">
        <p14:creationId xmlns:p14="http://schemas.microsoft.com/office/powerpoint/2010/main" val="307499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C00D8-BFB6-7349-8D3C-F5928F899870}"/>
              </a:ext>
            </a:extLst>
          </p:cNvPr>
          <p:cNvSpPr>
            <a:spLocks noGrp="1"/>
          </p:cNvSpPr>
          <p:nvPr>
            <p:ph type="title"/>
          </p:nvPr>
        </p:nvSpPr>
        <p:spPr/>
        <p:txBody>
          <a:bodyPr/>
          <a:lstStyle/>
          <a:p>
            <a:r>
              <a:rPr lang="en-US" dirty="0"/>
              <a:t>Readiness Assurance Test - Team</a:t>
            </a:r>
          </a:p>
        </p:txBody>
      </p:sp>
      <p:sp>
        <p:nvSpPr>
          <p:cNvPr id="3" name="Content Placeholder 2">
            <a:extLst>
              <a:ext uri="{FF2B5EF4-FFF2-40B4-BE49-F238E27FC236}">
                <a16:creationId xmlns:a16="http://schemas.microsoft.com/office/drawing/2014/main" id="{F0D544A7-A36B-3D42-82D9-CAF9FBFCC9E4}"/>
              </a:ext>
            </a:extLst>
          </p:cNvPr>
          <p:cNvSpPr>
            <a:spLocks noGrp="1"/>
          </p:cNvSpPr>
          <p:nvPr>
            <p:ph sz="half" idx="1"/>
          </p:nvPr>
        </p:nvSpPr>
        <p:spPr>
          <a:xfrm>
            <a:off x="838200" y="1444485"/>
            <a:ext cx="5156200" cy="4351338"/>
          </a:xfrm>
        </p:spPr>
        <p:txBody>
          <a:bodyPr/>
          <a:lstStyle/>
          <a:p>
            <a:r>
              <a:rPr lang="en-US" dirty="0"/>
              <a:t>Team decision</a:t>
            </a:r>
          </a:p>
          <a:p>
            <a:r>
              <a:rPr lang="en-US" dirty="0"/>
              <a:t>Scratch to find star</a:t>
            </a:r>
          </a:p>
          <a:p>
            <a:r>
              <a:rPr lang="en-US" dirty="0"/>
              <a:t>Multiple chances but rewards first-chance correct answers</a:t>
            </a:r>
          </a:p>
          <a:p>
            <a:pPr lvl="1"/>
            <a:r>
              <a:rPr lang="en-US" dirty="0"/>
              <a:t>1 scratch = 4 points</a:t>
            </a:r>
          </a:p>
          <a:p>
            <a:pPr lvl="1"/>
            <a:r>
              <a:rPr lang="en-US" dirty="0"/>
              <a:t>2 scratches = 2 points</a:t>
            </a:r>
          </a:p>
          <a:p>
            <a:pPr lvl="1"/>
            <a:r>
              <a:rPr lang="en-US" dirty="0"/>
              <a:t>3 scratches = 1 point</a:t>
            </a:r>
          </a:p>
        </p:txBody>
      </p:sp>
      <p:pic>
        <p:nvPicPr>
          <p:cNvPr id="8" name="Content Placeholder 7">
            <a:extLst>
              <a:ext uri="{FF2B5EF4-FFF2-40B4-BE49-F238E27FC236}">
                <a16:creationId xmlns:a16="http://schemas.microsoft.com/office/drawing/2014/main" id="{243F2168-79D4-2943-8324-881D090F17E9}"/>
              </a:ext>
            </a:extLst>
          </p:cNvPr>
          <p:cNvPicPr>
            <a:picLocks noGrp="1" noChangeAspect="1"/>
          </p:cNvPicPr>
          <p:nvPr>
            <p:ph sz="half" idx="2"/>
          </p:nvPr>
        </p:nvPicPr>
        <p:blipFill>
          <a:blip r:embed="rId2"/>
          <a:stretch>
            <a:fillRect/>
          </a:stretch>
        </p:blipFill>
        <p:spPr>
          <a:xfrm>
            <a:off x="7232650" y="1444485"/>
            <a:ext cx="3086100" cy="3822700"/>
          </a:xfrm>
          <a:prstGeom prst="rect">
            <a:avLst/>
          </a:prstGeom>
        </p:spPr>
      </p:pic>
    </p:spTree>
    <p:extLst>
      <p:ext uri="{BB962C8B-B14F-4D97-AF65-F5344CB8AC3E}">
        <p14:creationId xmlns:p14="http://schemas.microsoft.com/office/powerpoint/2010/main" val="376376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rrowheads="1"/>
          </p:cNvPicPr>
          <p:nvPr/>
        </p:nvPicPr>
        <p:blipFill>
          <a:blip r:embed="rId3"/>
          <a:srcRect/>
          <a:stretch>
            <a:fillRect/>
          </a:stretch>
        </p:blipFill>
        <p:spPr bwMode="auto">
          <a:xfrm>
            <a:off x="1524000" y="0"/>
            <a:ext cx="9144000" cy="6856412"/>
          </a:xfrm>
          <a:prstGeom prst="rect">
            <a:avLst/>
          </a:prstGeom>
          <a:noFill/>
          <a:ln w="9525">
            <a:noFill/>
            <a:miter lim="800000"/>
            <a:headEnd/>
            <a:tailEnd/>
          </a:ln>
        </p:spPr>
      </p:pic>
      <p:sp>
        <p:nvSpPr>
          <p:cNvPr id="26627" name="Rectangle 2"/>
          <p:cNvSpPr>
            <a:spLocks noGrp="1" noChangeArrowheads="1"/>
          </p:cNvSpPr>
          <p:nvPr>
            <p:ph type="title"/>
          </p:nvPr>
        </p:nvSpPr>
        <p:spPr>
          <a:noFill/>
        </p:spPr>
        <p:txBody>
          <a:bodyPr/>
          <a:lstStyle/>
          <a:p>
            <a:r>
              <a:rPr lang="en-US" dirty="0"/>
              <a:t>Team Activity</a:t>
            </a:r>
          </a:p>
        </p:txBody>
      </p:sp>
      <p:sp>
        <p:nvSpPr>
          <p:cNvPr id="5" name="Rectangle 3"/>
          <p:cNvSpPr>
            <a:spLocks noGrp="1" noChangeArrowheads="1"/>
          </p:cNvSpPr>
          <p:nvPr>
            <p:ph idx="1"/>
          </p:nvPr>
        </p:nvSpPr>
        <p:spPr>
          <a:xfrm>
            <a:off x="838200" y="1178560"/>
            <a:ext cx="10515600" cy="5667989"/>
          </a:xfrm>
        </p:spPr>
        <p:txBody>
          <a:bodyPr>
            <a:normAutofit/>
          </a:bodyPr>
          <a:lstStyle/>
          <a:p>
            <a:pPr marL="1588" indent="0">
              <a:buNone/>
            </a:pPr>
            <a:r>
              <a:rPr lang="en-US" sz="2800" dirty="0"/>
              <a:t>Which skill is MOST important for students to develop in your classes?</a:t>
            </a:r>
          </a:p>
          <a:p>
            <a:pPr marL="515938" indent="-514350">
              <a:buFont typeface="+mj-lt"/>
              <a:buAutoNum type="arabicPeriod"/>
            </a:pPr>
            <a:r>
              <a:rPr lang="en-US" sz="2800" dirty="0"/>
              <a:t>The ability to work effectively in teams</a:t>
            </a:r>
          </a:p>
          <a:p>
            <a:pPr marL="515938" indent="-514350">
              <a:buFont typeface="+mj-lt"/>
              <a:buAutoNum type="arabicPeriod"/>
            </a:pPr>
            <a:r>
              <a:rPr lang="en-US" sz="2800" dirty="0"/>
              <a:t>Critical thinking skills</a:t>
            </a:r>
          </a:p>
          <a:p>
            <a:pPr marL="515938" indent="-514350">
              <a:buFont typeface="+mj-lt"/>
              <a:buAutoNum type="arabicPeriod"/>
            </a:pPr>
            <a:r>
              <a:rPr lang="en-US" sz="2800" dirty="0"/>
              <a:t>Ability to analyze and interpret data</a:t>
            </a:r>
          </a:p>
          <a:p>
            <a:pPr marL="515938" indent="-514350">
              <a:buFont typeface="+mj-lt"/>
              <a:buAutoNum type="arabicPeriod"/>
            </a:pPr>
            <a:r>
              <a:rPr lang="en-US" sz="2800" dirty="0"/>
              <a:t>The ability to apply knowledge and skills to real-world settings</a:t>
            </a:r>
          </a:p>
          <a:p>
            <a:pPr marL="515938" indent="-514350">
              <a:buFont typeface="+mj-lt"/>
              <a:buAutoNum type="arabicPeriod"/>
            </a:pPr>
            <a:r>
              <a:rPr lang="en-US" sz="2800" dirty="0"/>
              <a:t>Digital literacy</a:t>
            </a:r>
          </a:p>
          <a:p>
            <a:pPr marL="515938" indent="-514350">
              <a:buFont typeface="+mj-lt"/>
              <a:buAutoNum type="alphaUcPeriod"/>
            </a:pPr>
            <a:endParaRPr lang="en-US" sz="2800" dirty="0"/>
          </a:p>
        </p:txBody>
      </p:sp>
    </p:spTree>
    <p:extLst>
      <p:ext uri="{BB962C8B-B14F-4D97-AF65-F5344CB8AC3E}">
        <p14:creationId xmlns:p14="http://schemas.microsoft.com/office/powerpoint/2010/main" val="31770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rrowheads="1"/>
          </p:cNvPicPr>
          <p:nvPr/>
        </p:nvPicPr>
        <p:blipFill>
          <a:blip r:embed="rId3"/>
          <a:srcRect/>
          <a:stretch>
            <a:fillRect/>
          </a:stretch>
        </p:blipFill>
        <p:spPr bwMode="auto">
          <a:xfrm>
            <a:off x="1524000" y="0"/>
            <a:ext cx="9144000" cy="6856412"/>
          </a:xfrm>
          <a:prstGeom prst="rect">
            <a:avLst/>
          </a:prstGeom>
          <a:noFill/>
          <a:ln w="9525">
            <a:noFill/>
            <a:miter lim="800000"/>
            <a:headEnd/>
            <a:tailEnd/>
          </a:ln>
        </p:spPr>
      </p:pic>
      <p:sp>
        <p:nvSpPr>
          <p:cNvPr id="26627" name="Rectangle 2"/>
          <p:cNvSpPr>
            <a:spLocks noGrp="1" noChangeArrowheads="1"/>
          </p:cNvSpPr>
          <p:nvPr>
            <p:ph type="title"/>
          </p:nvPr>
        </p:nvSpPr>
        <p:spPr>
          <a:noFill/>
        </p:spPr>
        <p:txBody>
          <a:bodyPr/>
          <a:lstStyle/>
          <a:p>
            <a:r>
              <a:rPr lang="en-US" dirty="0"/>
              <a:t>Simultaneous Report</a:t>
            </a:r>
          </a:p>
        </p:txBody>
      </p:sp>
      <p:sp>
        <p:nvSpPr>
          <p:cNvPr id="5" name="Rectangle 3"/>
          <p:cNvSpPr>
            <a:spLocks noGrp="1" noChangeArrowheads="1"/>
          </p:cNvSpPr>
          <p:nvPr>
            <p:ph idx="1"/>
          </p:nvPr>
        </p:nvSpPr>
        <p:spPr>
          <a:xfrm>
            <a:off x="838200" y="1178560"/>
            <a:ext cx="10515600" cy="5667989"/>
          </a:xfrm>
        </p:spPr>
        <p:txBody>
          <a:bodyPr>
            <a:normAutofit/>
          </a:bodyPr>
          <a:lstStyle/>
          <a:p>
            <a:pPr marL="1588" indent="0">
              <a:buNone/>
            </a:pPr>
            <a:endParaRPr lang="en-US" sz="2800" dirty="0"/>
          </a:p>
          <a:p>
            <a:pPr marL="1588" indent="0">
              <a:buNone/>
            </a:pPr>
            <a:r>
              <a:rPr lang="en-US" sz="2800" dirty="0"/>
              <a:t>Which skill is MOST important for students to develop in your classes?</a:t>
            </a:r>
          </a:p>
          <a:p>
            <a:pPr marL="515938" indent="-514350">
              <a:buFont typeface="+mj-lt"/>
              <a:buAutoNum type="arabicPeriod"/>
            </a:pPr>
            <a:r>
              <a:rPr lang="en-US" sz="2800" dirty="0"/>
              <a:t>The ability to work effectively in teams</a:t>
            </a:r>
          </a:p>
          <a:p>
            <a:pPr marL="515938" indent="-514350">
              <a:buFont typeface="+mj-lt"/>
              <a:buAutoNum type="arabicPeriod"/>
            </a:pPr>
            <a:r>
              <a:rPr lang="en-US" sz="2800" dirty="0"/>
              <a:t>Critical thinking skills</a:t>
            </a:r>
          </a:p>
          <a:p>
            <a:pPr marL="515938" indent="-514350">
              <a:buFont typeface="+mj-lt"/>
              <a:buAutoNum type="arabicPeriod"/>
            </a:pPr>
            <a:r>
              <a:rPr lang="en-US" sz="2800" dirty="0"/>
              <a:t>Ability to analyze and interpret data</a:t>
            </a:r>
          </a:p>
          <a:p>
            <a:pPr marL="515938" indent="-514350">
              <a:buFont typeface="+mj-lt"/>
              <a:buAutoNum type="arabicPeriod"/>
            </a:pPr>
            <a:r>
              <a:rPr lang="en-US" sz="2800" dirty="0"/>
              <a:t>The ability to apply knowledge and skills to real-world settings</a:t>
            </a:r>
          </a:p>
          <a:p>
            <a:pPr marL="515938" indent="-514350">
              <a:buFont typeface="+mj-lt"/>
              <a:buAutoNum type="arabicPeriod"/>
            </a:pPr>
            <a:r>
              <a:rPr lang="en-US" sz="2800" dirty="0"/>
              <a:t>Digital literacy</a:t>
            </a:r>
          </a:p>
          <a:p>
            <a:pPr marL="1588" indent="0">
              <a:buNone/>
            </a:pPr>
            <a:endParaRPr lang="en-US" sz="2800" dirty="0"/>
          </a:p>
        </p:txBody>
      </p:sp>
    </p:spTree>
    <p:extLst>
      <p:ext uri="{BB962C8B-B14F-4D97-AF65-F5344CB8AC3E}">
        <p14:creationId xmlns:p14="http://schemas.microsoft.com/office/powerpoint/2010/main" val="110150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7C5DB-FC6A-1449-A6EE-613AE26A39A7}"/>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CB10ABC7-411E-5743-8A3A-287CEBD048E3}"/>
              </a:ext>
            </a:extLst>
          </p:cNvPr>
          <p:cNvSpPr>
            <a:spLocks noGrp="1"/>
          </p:cNvSpPr>
          <p:nvPr>
            <p:ph idx="1"/>
          </p:nvPr>
        </p:nvSpPr>
        <p:spPr>
          <a:xfrm>
            <a:off x="838200" y="1390910"/>
            <a:ext cx="10515600" cy="4351338"/>
          </a:xfrm>
        </p:spPr>
        <p:txBody>
          <a:bodyPr/>
          <a:lstStyle/>
          <a:p>
            <a:r>
              <a:rPr lang="en-US" dirty="0"/>
              <a:t>4Ss</a:t>
            </a:r>
          </a:p>
          <a:p>
            <a:r>
              <a:rPr lang="en-US" dirty="0"/>
              <a:t>What kind of thinking/discussion took place in your team?</a:t>
            </a:r>
          </a:p>
          <a:p>
            <a:pPr lvl="1"/>
            <a:r>
              <a:rPr lang="en-US" dirty="0"/>
              <a:t>Comparison/contrast</a:t>
            </a:r>
          </a:p>
          <a:p>
            <a:pPr lvl="1"/>
            <a:r>
              <a:rPr lang="en-US" dirty="0"/>
              <a:t>Analysis</a:t>
            </a:r>
          </a:p>
          <a:p>
            <a:pPr lvl="1"/>
            <a:r>
              <a:rPr lang="en-US" dirty="0"/>
              <a:t>Evaluation</a:t>
            </a:r>
          </a:p>
          <a:p>
            <a:pPr lvl="1"/>
            <a:r>
              <a:rPr lang="en-US" dirty="0"/>
              <a:t>Decision-making</a:t>
            </a:r>
          </a:p>
        </p:txBody>
      </p:sp>
    </p:spTree>
    <p:extLst>
      <p:ext uri="{BB962C8B-B14F-4D97-AF65-F5344CB8AC3E}">
        <p14:creationId xmlns:p14="http://schemas.microsoft.com/office/powerpoint/2010/main" val="39925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6843"/>
          </a:xfrm>
        </p:spPr>
        <p:txBody>
          <a:bodyPr/>
          <a:lstStyle/>
          <a:p>
            <a:r>
              <a:rPr lang="en-US" dirty="0"/>
              <a:t>Process not product</a:t>
            </a:r>
          </a:p>
        </p:txBody>
      </p:sp>
      <p:sp>
        <p:nvSpPr>
          <p:cNvPr id="3" name="Content Placeholder 2"/>
          <p:cNvSpPr>
            <a:spLocks noGrp="1"/>
          </p:cNvSpPr>
          <p:nvPr>
            <p:ph sz="half" idx="1"/>
          </p:nvPr>
        </p:nvSpPr>
        <p:spPr>
          <a:xfrm>
            <a:off x="838200" y="1101969"/>
            <a:ext cx="5156200" cy="4351338"/>
          </a:xfrm>
        </p:spPr>
        <p:txBody>
          <a:bodyPr/>
          <a:lstStyle/>
          <a:p>
            <a:pPr marL="0" indent="0">
              <a:buNone/>
            </a:pPr>
            <a:r>
              <a:rPr lang="en-US" dirty="0"/>
              <a:t>Example team tasks</a:t>
            </a:r>
          </a:p>
          <a:p>
            <a:pPr marL="457200" indent="-457200"/>
            <a:r>
              <a:rPr lang="en-US" sz="2800" dirty="0"/>
              <a:t>Evaluative judgement – best/worst, most/least</a:t>
            </a:r>
          </a:p>
          <a:p>
            <a:pPr marL="457200" indent="-457200"/>
            <a:r>
              <a:rPr lang="en-US" sz="2800" dirty="0"/>
              <a:t>Ranking</a:t>
            </a:r>
          </a:p>
          <a:p>
            <a:pPr marL="457200" indent="-457200"/>
            <a:r>
              <a:rPr lang="en-US" sz="2800" dirty="0"/>
              <a:t>Sorting</a:t>
            </a:r>
          </a:p>
          <a:p>
            <a:pPr marL="457200" indent="-457200"/>
            <a:r>
              <a:rPr lang="en-US" sz="2800" dirty="0"/>
              <a:t>Gallery walk</a:t>
            </a:r>
          </a:p>
          <a:p>
            <a:pPr marL="457200" indent="-457200"/>
            <a:endParaRPr lang="en-US" sz="2800" dirty="0"/>
          </a:p>
        </p:txBody>
      </p:sp>
      <p:pic>
        <p:nvPicPr>
          <p:cNvPr id="5" name="Content Placeholder 3">
            <a:extLst>
              <a:ext uri="{FF2B5EF4-FFF2-40B4-BE49-F238E27FC236}">
                <a16:creationId xmlns:a16="http://schemas.microsoft.com/office/drawing/2014/main" id="{573E230C-CC35-3347-9BE1-787DA6209CFB}"/>
              </a:ext>
            </a:extLst>
          </p:cNvPr>
          <p:cNvPicPr>
            <a:picLocks noGrp="1" noChangeAspect="1" noChangeArrowheads="1"/>
          </p:cNvPicPr>
          <p:nvPr>
            <p:ph sz="half" idx="2"/>
          </p:nvPr>
        </p:nvPicPr>
        <p:blipFill>
          <a:blip r:embed="rId3" cstate="print"/>
          <a:srcRect/>
          <a:stretch>
            <a:fillRect/>
          </a:stretch>
        </p:blipFill>
        <p:spPr bwMode="auto">
          <a:xfrm>
            <a:off x="5994400" y="1643003"/>
            <a:ext cx="5156200" cy="1983153"/>
          </a:xfrm>
          <a:prstGeom prst="rect">
            <a:avLst/>
          </a:prstGeom>
          <a:noFill/>
          <a:ln w="9525">
            <a:noFill/>
            <a:miter lim="800000"/>
            <a:headEnd/>
            <a:tailEnd/>
          </a:ln>
        </p:spPr>
      </p:pic>
    </p:spTree>
    <p:extLst>
      <p:ext uri="{BB962C8B-B14F-4D97-AF65-F5344CB8AC3E}">
        <p14:creationId xmlns:p14="http://schemas.microsoft.com/office/powerpoint/2010/main" val="4068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pic>
        <p:nvPicPr>
          <p:cNvPr id="7" name="Content Placeholder 6" descr="images.jpg"/>
          <p:cNvPicPr>
            <a:picLocks noGrp="1" noChangeAspect="1"/>
          </p:cNvPicPr>
          <p:nvPr>
            <p:ph idx="1"/>
          </p:nvPr>
        </p:nvPicPr>
        <p:blipFill>
          <a:blip r:embed="rId3">
            <a:extLst>
              <a:ext uri="{28A0092B-C50C-407E-A947-70E740481C1C}">
                <a14:useLocalDpi xmlns:a14="http://schemas.microsoft.com/office/drawing/2010/main" val="0"/>
              </a:ext>
            </a:extLst>
          </a:blip>
          <a:srcRect l="16672" r="16672"/>
          <a:stretch>
            <a:fillRect/>
          </a:stretch>
        </p:blipFill>
        <p:spPr>
          <a:xfrm>
            <a:off x="3501355" y="2040313"/>
            <a:ext cx="5189290" cy="2451005"/>
          </a:xfrm>
          <a:prstGeom prst="rect">
            <a:avLst/>
          </a:prstGeom>
        </p:spPr>
      </p:pic>
    </p:spTree>
    <p:extLst>
      <p:ext uri="{BB962C8B-B14F-4D97-AF65-F5344CB8AC3E}">
        <p14:creationId xmlns:p14="http://schemas.microsoft.com/office/powerpoint/2010/main" val="62044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D17F-607F-5149-8692-3AC8A117415E}"/>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39A267F2-E05F-4447-AA32-C35C210787E5}"/>
              </a:ext>
            </a:extLst>
          </p:cNvPr>
          <p:cNvSpPr>
            <a:spLocks noGrp="1"/>
          </p:cNvSpPr>
          <p:nvPr>
            <p:ph idx="1"/>
          </p:nvPr>
        </p:nvSpPr>
        <p:spPr/>
        <p:txBody>
          <a:bodyPr/>
          <a:lstStyle/>
          <a:p>
            <a:pPr marL="0" indent="0">
              <a:buNone/>
            </a:pPr>
            <a:r>
              <a:rPr lang="en-US" dirty="0"/>
              <a:t>Dr. Larry </a:t>
            </a:r>
            <a:r>
              <a:rPr lang="en-US" dirty="0" err="1"/>
              <a:t>Michaelsen</a:t>
            </a:r>
            <a:endParaRPr lang="en-US" dirty="0"/>
          </a:p>
          <a:p>
            <a:pPr marL="457200" lvl="1" indent="0">
              <a:buNone/>
            </a:pPr>
            <a:r>
              <a:rPr lang="en-US" sz="2000" dirty="0"/>
              <a:t>Emeritus Professor of Management, University of Central Missouri</a:t>
            </a:r>
          </a:p>
          <a:p>
            <a:pPr marL="0" indent="0">
              <a:buNone/>
            </a:pPr>
            <a:r>
              <a:rPr lang="en-US" dirty="0"/>
              <a:t>Jim Sibley</a:t>
            </a:r>
          </a:p>
          <a:p>
            <a:pPr marL="457200" lvl="1" indent="0">
              <a:buNone/>
            </a:pPr>
            <a:r>
              <a:rPr lang="en-US" sz="2000" dirty="0"/>
              <a:t>Director of the Centre for Instructional Support at the Faculty of Applied Science at University of British Columbia</a:t>
            </a:r>
          </a:p>
          <a:p>
            <a:pPr marL="15875" lvl="1" indent="0">
              <a:buNone/>
            </a:pPr>
            <a:r>
              <a:rPr lang="en-US" sz="3200" dirty="0"/>
              <a:t>Bill Roberson and Tine Reimers</a:t>
            </a:r>
          </a:p>
          <a:p>
            <a:pPr marL="15875" lvl="1" indent="449263">
              <a:buNone/>
            </a:pPr>
            <a:r>
              <a:rPr lang="en-US" sz="2000" dirty="0"/>
              <a:t>Center for Innovation and Excellence in Learning at Vancouver Island University</a:t>
            </a:r>
            <a:endParaRPr lang="en-US" dirty="0"/>
          </a:p>
        </p:txBody>
      </p:sp>
      <p:pic>
        <p:nvPicPr>
          <p:cNvPr id="4" name="Picture 3" descr="namaskar-300x210.jpg">
            <a:extLst>
              <a:ext uri="{FF2B5EF4-FFF2-40B4-BE49-F238E27FC236}">
                <a16:creationId xmlns:a16="http://schemas.microsoft.com/office/drawing/2014/main" id="{DAE83DA2-4608-4E48-F531-86666E5F5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041" y="0"/>
            <a:ext cx="3568959" cy="2498271"/>
          </a:xfrm>
          <a:prstGeom prst="rect">
            <a:avLst/>
          </a:prstGeom>
        </p:spPr>
      </p:pic>
    </p:spTree>
    <p:extLst>
      <p:ext uri="{BB962C8B-B14F-4D97-AF65-F5344CB8AC3E}">
        <p14:creationId xmlns:p14="http://schemas.microsoft.com/office/powerpoint/2010/main" val="204877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EE9EA81-0FB7-E558-8352-725A511F6AF3}"/>
              </a:ext>
            </a:extLst>
          </p:cNvPr>
          <p:cNvSpPr>
            <a:spLocks noGrp="1"/>
          </p:cNvSpPr>
          <p:nvPr>
            <p:ph type="title"/>
          </p:nvPr>
        </p:nvSpPr>
        <p:spPr/>
        <p:txBody>
          <a:bodyPr/>
          <a:lstStyle/>
          <a:p>
            <a:r>
              <a:rPr lang="en-US" dirty="0"/>
              <a:t>Learn more…</a:t>
            </a:r>
          </a:p>
        </p:txBody>
      </p:sp>
      <p:pic>
        <p:nvPicPr>
          <p:cNvPr id="3" name="Content Placeholder 2" descr="Getting Started with TBL cover.pn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l="-87895" r="-87895"/>
          <a:stretch>
            <a:fillRect/>
          </a:stretch>
        </p:blipFill>
        <p:spPr>
          <a:xfrm>
            <a:off x="7062788" y="3429000"/>
            <a:ext cx="5129212" cy="2667000"/>
          </a:xfrm>
        </p:spPr>
      </p:pic>
      <p:pic>
        <p:nvPicPr>
          <p:cNvPr id="5" name="Content Placeholder 4" descr="TBL Next Big Step cover.png"/>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l="-98500" r="-98500"/>
          <a:stretch>
            <a:fillRect/>
          </a:stretch>
        </p:blipFill>
        <p:spPr>
          <a:xfrm>
            <a:off x="6916738" y="304800"/>
            <a:ext cx="5275262" cy="2743200"/>
          </a:xfrm>
        </p:spPr>
      </p:pic>
      <p:pic>
        <p:nvPicPr>
          <p:cNvPr id="7" name="Content Placeholder 6" descr="TBL in Social Sciences and Humanities cover.png"/>
          <p:cNvPicPr>
            <a:picLocks noGrp="1" noChangeAspect="1"/>
          </p:cNvPicPr>
          <p:nvPr>
            <p:ph sz="quarter" idx="4294967295"/>
          </p:nvPr>
        </p:nvPicPr>
        <p:blipFill>
          <a:blip r:embed="rId5">
            <a:extLst>
              <a:ext uri="{28A0092B-C50C-407E-A947-70E740481C1C}">
                <a14:useLocalDpi xmlns:a14="http://schemas.microsoft.com/office/drawing/2010/main" val="0"/>
              </a:ext>
            </a:extLst>
          </a:blip>
          <a:srcRect l="-95551" r="-95551"/>
          <a:stretch>
            <a:fillRect/>
          </a:stretch>
        </p:blipFill>
        <p:spPr>
          <a:xfrm>
            <a:off x="0" y="3429000"/>
            <a:ext cx="5275263" cy="2743200"/>
          </a:xfrm>
        </p:spPr>
      </p:pic>
      <p:pic>
        <p:nvPicPr>
          <p:cNvPr id="6" name="Content Placeholder 10" descr="51tr16k3NJL._SY346_.jpg">
            <a:extLst>
              <a:ext uri="{FF2B5EF4-FFF2-40B4-BE49-F238E27FC236}">
                <a16:creationId xmlns:a16="http://schemas.microsoft.com/office/drawing/2014/main" id="{A3A1D7E0-59E3-F92C-A887-EA35930D5969}"/>
              </a:ext>
            </a:extLst>
          </p:cNvPr>
          <p:cNvPicPr>
            <a:picLocks noChangeAspect="1"/>
          </p:cNvPicPr>
          <p:nvPr/>
        </p:nvPicPr>
        <p:blipFill>
          <a:blip r:embed="rId6">
            <a:extLst>
              <a:ext uri="{28A0092B-C50C-407E-A947-70E740481C1C}">
                <a14:useLocalDpi xmlns:a14="http://schemas.microsoft.com/office/drawing/2010/main" val="0"/>
              </a:ext>
            </a:extLst>
          </a:blip>
          <a:srcRect l="-87476" r="-87476"/>
          <a:stretch>
            <a:fillRect/>
          </a:stretch>
        </p:blipFill>
        <p:spPr>
          <a:xfrm>
            <a:off x="111368" y="304800"/>
            <a:ext cx="4155831" cy="2161032"/>
          </a:xfrm>
        </p:spPr>
      </p:pic>
      <p:pic>
        <p:nvPicPr>
          <p:cNvPr id="9" name="Content Placeholder 6" descr="TBL in Social Sciences and Humanities cover.png">
            <a:extLst>
              <a:ext uri="{FF2B5EF4-FFF2-40B4-BE49-F238E27FC236}">
                <a16:creationId xmlns:a16="http://schemas.microsoft.com/office/drawing/2014/main" id="{45EB1793-F17D-9D14-63F2-681828373048}"/>
              </a:ext>
            </a:extLst>
          </p:cNvPr>
          <p:cNvPicPr>
            <a:picLocks noChangeAspect="1"/>
          </p:cNvPicPr>
          <p:nvPr/>
        </p:nvPicPr>
        <p:blipFill>
          <a:blip r:embed="rId5">
            <a:extLst>
              <a:ext uri="{28A0092B-C50C-407E-A947-70E740481C1C}">
                <a14:useLocalDpi xmlns:a14="http://schemas.microsoft.com/office/drawing/2010/main" val="0"/>
              </a:ext>
            </a:extLst>
          </a:blip>
          <a:srcRect l="-95551" r="-95551"/>
          <a:stretch>
            <a:fillRect/>
          </a:stretch>
        </p:blipFill>
        <p:spPr>
          <a:xfrm>
            <a:off x="279401" y="3175000"/>
            <a:ext cx="3548185" cy="1845056"/>
          </a:xfrm>
        </p:spPr>
      </p:pic>
      <p:pic>
        <p:nvPicPr>
          <p:cNvPr id="10" name="Content Placeholder 2" descr="Getting Started with TBL cover.png">
            <a:extLst>
              <a:ext uri="{FF2B5EF4-FFF2-40B4-BE49-F238E27FC236}">
                <a16:creationId xmlns:a16="http://schemas.microsoft.com/office/drawing/2014/main" id="{FA859B22-2A8F-5A41-B929-7449F532955C}"/>
              </a:ext>
            </a:extLst>
          </p:cNvPr>
          <p:cNvPicPr>
            <a:picLocks noChangeAspect="1"/>
          </p:cNvPicPr>
          <p:nvPr/>
        </p:nvPicPr>
        <p:blipFill>
          <a:blip r:embed="rId3">
            <a:extLst>
              <a:ext uri="{28A0092B-C50C-407E-A947-70E740481C1C}">
                <a14:useLocalDpi xmlns:a14="http://schemas.microsoft.com/office/drawing/2010/main" val="0"/>
              </a:ext>
            </a:extLst>
          </a:blip>
          <a:srcRect l="-87895" r="-87895"/>
          <a:stretch>
            <a:fillRect/>
          </a:stretch>
        </p:blipFill>
        <p:spPr>
          <a:xfrm>
            <a:off x="6007068" y="3429000"/>
            <a:ext cx="3769977" cy="1960388"/>
          </a:xfrm>
        </p:spPr>
      </p:pic>
      <p:pic>
        <p:nvPicPr>
          <p:cNvPr id="13" name="Content Placeholder 2" descr="Getting Started with TBL cover.png">
            <a:extLst>
              <a:ext uri="{FF2B5EF4-FFF2-40B4-BE49-F238E27FC236}">
                <a16:creationId xmlns:a16="http://schemas.microsoft.com/office/drawing/2014/main" id="{B4CE4F80-4600-A27D-94DB-08B16055124C}"/>
              </a:ext>
            </a:extLst>
          </p:cNvPr>
          <p:cNvPicPr>
            <a:picLocks noChangeAspect="1"/>
          </p:cNvPicPr>
          <p:nvPr/>
        </p:nvPicPr>
        <p:blipFill>
          <a:blip r:embed="rId3">
            <a:extLst>
              <a:ext uri="{28A0092B-C50C-407E-A947-70E740481C1C}">
                <a14:useLocalDpi xmlns:a14="http://schemas.microsoft.com/office/drawing/2010/main" val="0"/>
              </a:ext>
            </a:extLst>
          </a:blip>
          <a:srcRect l="-87895" r="-87895"/>
          <a:stretch>
            <a:fillRect/>
          </a:stretch>
        </p:blipFill>
        <p:spPr>
          <a:xfrm>
            <a:off x="8569569" y="762000"/>
            <a:ext cx="3622431" cy="1883664"/>
          </a:xfrm>
        </p:spPr>
      </p:pic>
      <p:sp>
        <p:nvSpPr>
          <p:cNvPr id="19" name="Content Placeholder 18">
            <a:extLst>
              <a:ext uri="{FF2B5EF4-FFF2-40B4-BE49-F238E27FC236}">
                <a16:creationId xmlns:a16="http://schemas.microsoft.com/office/drawing/2014/main" id="{7CDF8D75-2B82-0B07-F63E-CCFBABA09E0D}"/>
              </a:ext>
            </a:extLst>
          </p:cNvPr>
          <p:cNvSpPr>
            <a:spLocks noGrp="1"/>
          </p:cNvSpPr>
          <p:nvPr>
            <p:ph idx="1"/>
          </p:nvPr>
        </p:nvSpPr>
        <p:spPr>
          <a:xfrm>
            <a:off x="741302" y="1269205"/>
            <a:ext cx="10515600" cy="4351338"/>
          </a:xfrm>
        </p:spPr>
        <p:txBody>
          <a:bodyPr/>
          <a:lstStyle/>
          <a:p>
            <a:r>
              <a:rPr lang="en-US" sz="2000" dirty="0">
                <a:hlinkClick r:id="rId7"/>
              </a:rPr>
              <a:t>Team-Based Learning Collaborative</a:t>
            </a:r>
            <a:endParaRPr lang="en-US" sz="2000" dirty="0"/>
          </a:p>
          <a:p>
            <a:r>
              <a:rPr lang="en-US" sz="2000" dirty="0">
                <a:hlinkClick r:id="rId8"/>
              </a:rPr>
              <a:t>Learn TBL</a:t>
            </a:r>
            <a:endParaRPr lang="en-US" sz="2000" dirty="0"/>
          </a:p>
          <a:p>
            <a:pPr algn="just"/>
            <a:r>
              <a:rPr lang="en-US" sz="2000" i="1" dirty="0">
                <a:hlinkClick r:id="rId9"/>
              </a:rPr>
              <a:t>Team-Based Learning: A Transformative Use of Small Groups in College Teaching </a:t>
            </a:r>
            <a:r>
              <a:rPr lang="en-US" sz="2000" dirty="0"/>
              <a:t>by Larry K. </a:t>
            </a:r>
            <a:r>
              <a:rPr lang="en-US" sz="2000" dirty="0" err="1"/>
              <a:t>Michaelsen</a:t>
            </a:r>
            <a:r>
              <a:rPr lang="en-US" sz="2000" dirty="0"/>
              <a:t>, Arletta Bauman Knight, L. Dee Fink (Editor)</a:t>
            </a:r>
          </a:p>
          <a:p>
            <a:pPr defTabSz="457200" eaLnBrk="0" hangingPunct="0">
              <a:spcBef>
                <a:spcPct val="30000"/>
              </a:spcBef>
              <a:defRPr/>
            </a:pPr>
            <a:r>
              <a:rPr lang="en-US" sz="2000" i="1" dirty="0">
                <a:hlinkClick r:id="rId10"/>
              </a:rPr>
              <a:t>Team-Based Learning: Small Group Learning's Next Big Step: New Directions for Teaching and Learning</a:t>
            </a:r>
            <a:r>
              <a:rPr lang="en-US" sz="2000" dirty="0"/>
              <a:t>, Number 116 by Larry K. </a:t>
            </a:r>
            <a:r>
              <a:rPr lang="en-US" sz="2000" dirty="0" err="1"/>
              <a:t>Michaelsen</a:t>
            </a:r>
            <a:r>
              <a:rPr lang="en-US" sz="2000" dirty="0"/>
              <a:t>, Michael Sweet, Dean X. Parmelee </a:t>
            </a:r>
          </a:p>
          <a:p>
            <a:pPr defTabSz="457200" eaLnBrk="0" hangingPunct="0">
              <a:spcBef>
                <a:spcPct val="30000"/>
              </a:spcBef>
              <a:defRPr/>
            </a:pPr>
            <a:r>
              <a:rPr lang="en-US" sz="2000" i="1" dirty="0">
                <a:hlinkClick r:id="rId11"/>
              </a:rPr>
              <a:t>Team-Based Learning in the Social Sciences and Humanities: Group Work that Works to Generate Critical Thinking and Engagement </a:t>
            </a:r>
            <a:r>
              <a:rPr lang="en-US" sz="2000" dirty="0"/>
              <a:t>by</a:t>
            </a:r>
            <a:r>
              <a:rPr lang="en-US" sz="2000" i="1" dirty="0"/>
              <a:t> </a:t>
            </a:r>
            <a:r>
              <a:rPr lang="en-US" sz="2000" dirty="0"/>
              <a:t>Michael Sweet, Larry K. </a:t>
            </a:r>
            <a:r>
              <a:rPr lang="en-US" sz="2000" dirty="0" err="1"/>
              <a:t>Michaelsen</a:t>
            </a:r>
            <a:endParaRPr lang="en-US" sz="2000" dirty="0"/>
          </a:p>
          <a:p>
            <a:pPr defTabSz="457200" eaLnBrk="0" hangingPunct="0">
              <a:spcBef>
                <a:spcPct val="30000"/>
              </a:spcBef>
              <a:defRPr/>
            </a:pPr>
            <a:r>
              <a:rPr lang="en-US" sz="2000" i="1" dirty="0">
                <a:hlinkClick r:id="rId12"/>
              </a:rPr>
              <a:t>Getting Started with Team-Based Learning </a:t>
            </a:r>
            <a:r>
              <a:rPr lang="en-US" sz="2000" dirty="0"/>
              <a:t>by</a:t>
            </a:r>
            <a:r>
              <a:rPr lang="en-US" sz="2000" i="1" dirty="0"/>
              <a:t> </a:t>
            </a:r>
            <a:r>
              <a:rPr lang="en-US" sz="2000" dirty="0"/>
              <a:t>Jim Sibley</a:t>
            </a:r>
            <a:r>
              <a:rPr lang="en-US" sz="2000" baseline="0" dirty="0"/>
              <a:t> and Peter </a:t>
            </a:r>
            <a:r>
              <a:rPr lang="en-US" sz="2000" baseline="0" dirty="0" err="1"/>
              <a:t>Ostafichuk</a:t>
            </a:r>
            <a:endParaRPr lang="en-US" sz="2000" baseline="0" dirty="0"/>
          </a:p>
          <a:p>
            <a:pPr defTabSz="457200" eaLnBrk="0" hangingPunct="0">
              <a:spcBef>
                <a:spcPct val="30000"/>
              </a:spcBef>
              <a:defRPr/>
            </a:pPr>
            <a:r>
              <a:rPr lang="en-US" sz="2000" i="1" dirty="0">
                <a:hlinkClick r:id="rId13"/>
              </a:rPr>
              <a:t>Psychology in Everyday Life </a:t>
            </a:r>
            <a:r>
              <a:rPr lang="en-US" sz="2000" dirty="0"/>
              <a:t>(5</a:t>
            </a:r>
            <a:r>
              <a:rPr lang="en-US" sz="2000" baseline="30000" dirty="0"/>
              <a:t>th</a:t>
            </a:r>
            <a:r>
              <a:rPr lang="en-US" sz="2000" dirty="0"/>
              <a:t> Ed) by Laura Madson</a:t>
            </a:r>
          </a:p>
          <a:p>
            <a:endParaRPr lang="en-US" dirty="0"/>
          </a:p>
        </p:txBody>
      </p:sp>
    </p:spTree>
    <p:extLst>
      <p:ext uri="{BB962C8B-B14F-4D97-AF65-F5344CB8AC3E}">
        <p14:creationId xmlns:p14="http://schemas.microsoft.com/office/powerpoint/2010/main" val="201652995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ank-You-Rainbow-6199906906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982" y="1033317"/>
            <a:ext cx="6350000" cy="4254500"/>
          </a:xfrm>
          <a:prstGeom prst="rect">
            <a:avLst/>
          </a:prstGeom>
        </p:spPr>
      </p:pic>
    </p:spTree>
    <p:extLst>
      <p:ext uri="{BB962C8B-B14F-4D97-AF65-F5344CB8AC3E}">
        <p14:creationId xmlns:p14="http://schemas.microsoft.com/office/powerpoint/2010/main" val="63246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87F9-E0C5-8241-897D-24B2FEC64DBC}"/>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CADBE6D4-CC92-4046-A8A5-4654BD8CE635}"/>
              </a:ext>
            </a:extLst>
          </p:cNvPr>
          <p:cNvSpPr>
            <a:spLocks noGrp="1"/>
          </p:cNvSpPr>
          <p:nvPr>
            <p:ph sz="half" idx="1"/>
          </p:nvPr>
        </p:nvSpPr>
        <p:spPr/>
        <p:txBody>
          <a:bodyPr/>
          <a:lstStyle/>
          <a:p>
            <a:pPr marL="0" indent="0">
              <a:buNone/>
            </a:pPr>
            <a:endParaRPr lang="en-US" dirty="0"/>
          </a:p>
          <a:p>
            <a:endParaRPr lang="en-US" dirty="0"/>
          </a:p>
        </p:txBody>
      </p:sp>
    </p:spTree>
    <p:extLst>
      <p:ext uri="{BB962C8B-B14F-4D97-AF65-F5344CB8AC3E}">
        <p14:creationId xmlns:p14="http://schemas.microsoft.com/office/powerpoint/2010/main" val="383087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87F9-E0C5-8241-897D-24B2FEC64DB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CADBE6D4-CC92-4046-A8A5-4654BD8CE635}"/>
              </a:ext>
            </a:extLst>
          </p:cNvPr>
          <p:cNvSpPr>
            <a:spLocks noGrp="1"/>
          </p:cNvSpPr>
          <p:nvPr>
            <p:ph idx="1"/>
          </p:nvPr>
        </p:nvSpPr>
        <p:spPr/>
        <p:txBody>
          <a:bodyPr/>
          <a:lstStyle/>
          <a:p>
            <a:pPr marL="0" indent="0">
              <a:buNone/>
            </a:pPr>
            <a:r>
              <a:rPr lang="en-US" dirty="0"/>
              <a:t>By the end of the session, attendees will be able to:</a:t>
            </a:r>
          </a:p>
          <a:p>
            <a:pPr lvl="0"/>
            <a:r>
              <a:rPr lang="en-US" dirty="0"/>
              <a:t>Describe the key elements of TBL</a:t>
            </a:r>
          </a:p>
          <a:p>
            <a:pPr lvl="0"/>
            <a:r>
              <a:rPr lang="en-US" dirty="0"/>
              <a:t>Report on their first-hand experiences with TBL </a:t>
            </a:r>
          </a:p>
          <a:p>
            <a:pPr lvl="0"/>
            <a:r>
              <a:rPr lang="en-US" dirty="0"/>
              <a:t>Learn more about TBL to decide whether to adopt TBL principles</a:t>
            </a:r>
          </a:p>
          <a:p>
            <a:endParaRPr lang="en-US" dirty="0"/>
          </a:p>
        </p:txBody>
      </p:sp>
    </p:spTree>
    <p:extLst>
      <p:ext uri="{BB962C8B-B14F-4D97-AF65-F5344CB8AC3E}">
        <p14:creationId xmlns:p14="http://schemas.microsoft.com/office/powerpoint/2010/main" val="74572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CDAF-0590-F04D-7AE8-9B18EFB1D702}"/>
              </a:ext>
            </a:extLst>
          </p:cNvPr>
          <p:cNvSpPr>
            <a:spLocks noGrp="1"/>
          </p:cNvSpPr>
          <p:nvPr>
            <p:ph type="title"/>
          </p:nvPr>
        </p:nvSpPr>
        <p:spPr>
          <a:xfrm>
            <a:off x="840317" y="0"/>
            <a:ext cx="10515600" cy="1325563"/>
          </a:xfrm>
        </p:spPr>
        <p:txBody>
          <a:bodyPr/>
          <a:lstStyle/>
          <a:p>
            <a:r>
              <a:rPr lang="en-US" dirty="0">
                <a:latin typeface="Garamond" panose="02020404030301010803" pitchFamily="18" charset="0"/>
              </a:rPr>
              <a:t>Advantages of TBL</a:t>
            </a:r>
          </a:p>
        </p:txBody>
      </p:sp>
      <p:sp>
        <p:nvSpPr>
          <p:cNvPr id="4" name="Text Placeholder 3">
            <a:extLst>
              <a:ext uri="{FF2B5EF4-FFF2-40B4-BE49-F238E27FC236}">
                <a16:creationId xmlns:a16="http://schemas.microsoft.com/office/drawing/2014/main" id="{AA5EA4F0-C6F8-B181-21C7-ABA0A7E4BFAC}"/>
              </a:ext>
            </a:extLst>
          </p:cNvPr>
          <p:cNvSpPr>
            <a:spLocks noGrp="1"/>
          </p:cNvSpPr>
          <p:nvPr>
            <p:ph type="body" idx="1"/>
          </p:nvPr>
        </p:nvSpPr>
        <p:spPr>
          <a:xfrm>
            <a:off x="840318" y="1681163"/>
            <a:ext cx="5158316" cy="234134"/>
          </a:xfrm>
        </p:spPr>
        <p:txBody>
          <a:bodyPr/>
          <a:lstStyle/>
          <a:p>
            <a:r>
              <a:rPr lang="en-US" dirty="0">
                <a:latin typeface="Garamond" panose="02020404030301010803" pitchFamily="18" charset="0"/>
              </a:rPr>
              <a:t>Improved academic outcomes</a:t>
            </a:r>
          </a:p>
          <a:p>
            <a:endParaRPr lang="en-US" dirty="0"/>
          </a:p>
        </p:txBody>
      </p:sp>
      <p:sp>
        <p:nvSpPr>
          <p:cNvPr id="3" name="Content Placeholder 2">
            <a:extLst>
              <a:ext uri="{FF2B5EF4-FFF2-40B4-BE49-F238E27FC236}">
                <a16:creationId xmlns:a16="http://schemas.microsoft.com/office/drawing/2014/main" id="{C0B8A4AA-BA9B-A134-8C16-968BFF200446}"/>
              </a:ext>
            </a:extLst>
          </p:cNvPr>
          <p:cNvSpPr>
            <a:spLocks noGrp="1"/>
          </p:cNvSpPr>
          <p:nvPr>
            <p:ph sz="half" idx="2"/>
          </p:nvPr>
        </p:nvSpPr>
        <p:spPr>
          <a:xfrm>
            <a:off x="861485" y="1712056"/>
            <a:ext cx="5158316" cy="3684588"/>
          </a:xfrm>
        </p:spPr>
        <p:txBody>
          <a:bodyPr>
            <a:normAutofit fontScale="77500" lnSpcReduction="20000"/>
          </a:bodyPr>
          <a:lstStyle/>
          <a:p>
            <a:r>
              <a:rPr lang="en-US" sz="2700" dirty="0">
                <a:solidFill>
                  <a:srgbClr val="000000"/>
                </a:solidFill>
                <a:latin typeface="Garamond" panose="02020404030301010803" pitchFamily="18" charset="0"/>
                <a:ea typeface="Calibri" panose="020F0502020204030204" pitchFamily="34" charset="0"/>
              </a:rPr>
              <a:t>Attendance</a:t>
            </a:r>
          </a:p>
          <a:p>
            <a:r>
              <a:rPr lang="en-US" sz="2700" dirty="0">
                <a:solidFill>
                  <a:srgbClr val="000000"/>
                </a:solidFill>
                <a:latin typeface="Garamond" panose="02020404030301010803" pitchFamily="18" charset="0"/>
                <a:ea typeface="Calibri" panose="020F0502020204030204" pitchFamily="34" charset="0"/>
              </a:rPr>
              <a:t>C</a:t>
            </a:r>
            <a:r>
              <a:rPr lang="en-US" sz="2700" dirty="0">
                <a:solidFill>
                  <a:srgbClr val="000000"/>
                </a:solidFill>
                <a:effectLst/>
                <a:latin typeface="Garamond" panose="02020404030301010803" pitchFamily="18" charset="0"/>
                <a:ea typeface="Calibri" panose="020F0502020204030204" pitchFamily="34" charset="0"/>
              </a:rPr>
              <a:t>ritical thinking</a:t>
            </a:r>
          </a:p>
          <a:p>
            <a:r>
              <a:rPr lang="en-US" sz="2700" dirty="0">
                <a:solidFill>
                  <a:srgbClr val="000000"/>
                </a:solidFill>
                <a:latin typeface="Garamond" panose="02020404030301010803" pitchFamily="18" charset="0"/>
                <a:ea typeface="Calibri" panose="020F0502020204030204" pitchFamily="34" charset="0"/>
              </a:rPr>
              <a:t>P</a:t>
            </a:r>
            <a:r>
              <a:rPr lang="en-US" sz="2700" dirty="0">
                <a:solidFill>
                  <a:srgbClr val="000000"/>
                </a:solidFill>
                <a:effectLst/>
                <a:latin typeface="Garamond" panose="02020404030301010803" pitchFamily="18" charset="0"/>
                <a:ea typeface="Calibri" panose="020F0502020204030204" pitchFamily="34" charset="0"/>
              </a:rPr>
              <a:t>roblem-solving skills</a:t>
            </a:r>
          </a:p>
          <a:p>
            <a:r>
              <a:rPr lang="en-US" sz="2700" dirty="0">
                <a:solidFill>
                  <a:srgbClr val="000000"/>
                </a:solidFill>
                <a:latin typeface="Garamond" panose="02020404030301010803" pitchFamily="18" charset="0"/>
                <a:ea typeface="Calibri" panose="020F0502020204030204" pitchFamily="34" charset="0"/>
              </a:rPr>
              <a:t>C</a:t>
            </a:r>
            <a:r>
              <a:rPr lang="en-US" sz="2700" dirty="0">
                <a:solidFill>
                  <a:srgbClr val="000000"/>
                </a:solidFill>
                <a:effectLst/>
                <a:latin typeface="Garamond" panose="02020404030301010803" pitchFamily="18" charset="0"/>
                <a:ea typeface="Calibri" panose="020F0502020204030204" pitchFamily="34" charset="0"/>
              </a:rPr>
              <a:t>ourse grades</a:t>
            </a:r>
          </a:p>
          <a:p>
            <a:r>
              <a:rPr lang="en-US" sz="2700" dirty="0">
                <a:solidFill>
                  <a:srgbClr val="000000"/>
                </a:solidFill>
                <a:latin typeface="Garamond" panose="02020404030301010803" pitchFamily="18" charset="0"/>
                <a:ea typeface="Calibri" panose="020F0502020204030204" pitchFamily="34" charset="0"/>
              </a:rPr>
              <a:t>P</a:t>
            </a:r>
            <a:r>
              <a:rPr lang="en-US" sz="2700" dirty="0">
                <a:solidFill>
                  <a:srgbClr val="000000"/>
                </a:solidFill>
                <a:effectLst/>
                <a:latin typeface="Garamond" panose="02020404030301010803" pitchFamily="18" charset="0"/>
                <a:ea typeface="Calibri" panose="020F0502020204030204" pitchFamily="34" charset="0"/>
              </a:rPr>
              <a:t>erformance on course exams</a:t>
            </a:r>
          </a:p>
          <a:p>
            <a:r>
              <a:rPr lang="en-US" sz="2700" dirty="0">
                <a:solidFill>
                  <a:srgbClr val="000000"/>
                </a:solidFill>
                <a:effectLst/>
                <a:latin typeface="Garamond" panose="02020404030301010803" pitchFamily="18" charset="0"/>
                <a:ea typeface="Calibri" panose="020F0502020204030204" pitchFamily="34" charset="0"/>
              </a:rPr>
              <a:t>Performance on standardized exams</a:t>
            </a:r>
            <a:r>
              <a:rPr lang="en-US" sz="2600" dirty="0">
                <a:solidFill>
                  <a:srgbClr val="000000"/>
                </a:solidFill>
                <a:effectLst/>
                <a:latin typeface="Garamond" panose="02020404030301010803" pitchFamily="18" charset="0"/>
                <a:ea typeface="Calibri" panose="020F0502020204030204" pitchFamily="34" charset="0"/>
              </a:rPr>
              <a:t> </a:t>
            </a:r>
            <a:endParaRPr lang="en-US" sz="2600" dirty="0">
              <a:latin typeface="Garamond" panose="02020404030301010803" pitchFamily="18" charset="0"/>
            </a:endParaRPr>
          </a:p>
          <a:p>
            <a:pPr marL="0" indent="0">
              <a:buNone/>
            </a:pPr>
            <a:endParaRPr lang="en-US" dirty="0">
              <a:latin typeface="Garamond" panose="02020404030301010803" pitchFamily="18" charset="0"/>
            </a:endParaRPr>
          </a:p>
        </p:txBody>
      </p:sp>
      <p:sp>
        <p:nvSpPr>
          <p:cNvPr id="5" name="Text Placeholder 4">
            <a:extLst>
              <a:ext uri="{FF2B5EF4-FFF2-40B4-BE49-F238E27FC236}">
                <a16:creationId xmlns:a16="http://schemas.microsoft.com/office/drawing/2014/main" id="{C5D7A557-7408-EA12-6815-57A73CD34BDF}"/>
              </a:ext>
            </a:extLst>
          </p:cNvPr>
          <p:cNvSpPr>
            <a:spLocks noGrp="1"/>
          </p:cNvSpPr>
          <p:nvPr>
            <p:ph type="body" sz="quarter" idx="3"/>
          </p:nvPr>
        </p:nvSpPr>
        <p:spPr>
          <a:xfrm>
            <a:off x="6172200" y="1681163"/>
            <a:ext cx="5183717" cy="234134"/>
          </a:xfrm>
        </p:spPr>
        <p:txBody>
          <a:bodyPr/>
          <a:lstStyle/>
          <a:p>
            <a:r>
              <a:rPr lang="en-US" dirty="0">
                <a:latin typeface="Garamond" panose="02020404030301010803" pitchFamily="18" charset="0"/>
              </a:rPr>
              <a:t>Improved non-academic outcomes</a:t>
            </a:r>
          </a:p>
          <a:p>
            <a:endParaRPr lang="en-US" dirty="0"/>
          </a:p>
        </p:txBody>
      </p:sp>
      <p:sp>
        <p:nvSpPr>
          <p:cNvPr id="6" name="Content Placeholder 5">
            <a:extLst>
              <a:ext uri="{FF2B5EF4-FFF2-40B4-BE49-F238E27FC236}">
                <a16:creationId xmlns:a16="http://schemas.microsoft.com/office/drawing/2014/main" id="{44AA2557-5C53-6E7E-863F-5E401421E026}"/>
              </a:ext>
            </a:extLst>
          </p:cNvPr>
          <p:cNvSpPr>
            <a:spLocks noGrp="1"/>
          </p:cNvSpPr>
          <p:nvPr>
            <p:ph sz="quarter" idx="4"/>
          </p:nvPr>
        </p:nvSpPr>
        <p:spPr>
          <a:xfrm>
            <a:off x="6193366" y="1586706"/>
            <a:ext cx="5858725" cy="3684588"/>
          </a:xfrm>
        </p:spPr>
        <p:txBody>
          <a:bodyPr>
            <a:normAutofit fontScale="77500" lnSpcReduction="20000"/>
          </a:bodyPr>
          <a:lstStyle/>
          <a:p>
            <a:pPr marL="466725" lvl="1" indent="-457200">
              <a:buFont typeface="Arial" panose="020B0604020202020204" pitchFamily="34" charset="0"/>
              <a:buChar char="•"/>
            </a:pPr>
            <a:r>
              <a:rPr lang="en-US" sz="2700" dirty="0">
                <a:latin typeface="Garamond" panose="02020404030301010803" pitchFamily="18" charset="0"/>
              </a:rPr>
              <a:t>Class is fun and engaging</a:t>
            </a:r>
          </a:p>
          <a:p>
            <a:pPr marL="466725" lvl="1" indent="-457200">
              <a:buFont typeface="Arial" panose="020B0604020202020204" pitchFamily="34" charset="0"/>
              <a:buChar char="•"/>
            </a:pPr>
            <a:r>
              <a:rPr lang="en-US" sz="2700" dirty="0">
                <a:latin typeface="Garamond" panose="02020404030301010803" pitchFamily="18" charset="0"/>
              </a:rPr>
              <a:t>Build friendships</a:t>
            </a:r>
          </a:p>
          <a:p>
            <a:pPr marL="466725" lvl="1" indent="-457200">
              <a:buFont typeface="Arial" panose="020B0604020202020204" pitchFamily="34" charset="0"/>
              <a:buChar char="•"/>
            </a:pPr>
            <a:r>
              <a:rPr lang="en-US" sz="2700" dirty="0">
                <a:latin typeface="Garamond" panose="02020404030301010803" pitchFamily="18" charset="0"/>
              </a:rPr>
              <a:t>Greater perceived social support and belongingness</a:t>
            </a:r>
          </a:p>
          <a:p>
            <a:pPr marL="466725" lvl="1" indent="-457200">
              <a:buFont typeface="Arial" panose="020B0604020202020204" pitchFamily="34" charset="0"/>
              <a:buChar char="•"/>
            </a:pPr>
            <a:r>
              <a:rPr lang="en-US" sz="2700" dirty="0">
                <a:latin typeface="Garamond" panose="02020404030301010803" pitchFamily="18" charset="0"/>
              </a:rPr>
              <a:t>Interpersonal and team skills</a:t>
            </a:r>
          </a:p>
          <a:p>
            <a:pPr marL="466725" lvl="1" indent="-457200">
              <a:buFont typeface="Arial" panose="020B0604020202020204" pitchFamily="34" charset="0"/>
              <a:buChar char="•"/>
            </a:pPr>
            <a:r>
              <a:rPr lang="en-US" sz="2700" dirty="0">
                <a:effectLst/>
                <a:latin typeface="Garamond" panose="02020404030301010803" pitchFamily="18" charset="0"/>
                <a:ea typeface="Calibri" panose="020F0502020204030204" pitchFamily="34" charset="0"/>
              </a:rPr>
              <a:t>Communication skills </a:t>
            </a:r>
            <a:r>
              <a:rPr lang="en-US" sz="2700" dirty="0">
                <a:latin typeface="Garamond" panose="02020404030301010803" pitchFamily="18" charset="0"/>
                <a:ea typeface="Calibri" panose="020F0502020204030204" pitchFamily="34" charset="0"/>
              </a:rPr>
              <a:t>(e.g., </a:t>
            </a:r>
            <a:r>
              <a:rPr lang="en-US" sz="2700" dirty="0">
                <a:effectLst/>
                <a:latin typeface="Garamond" panose="02020404030301010803" pitchFamily="18" charset="0"/>
                <a:ea typeface="Calibri" panose="020F0502020204030204" pitchFamily="34" charset="0"/>
              </a:rPr>
              <a:t>sharing one’s opinion even when it differs from one’s teammates)</a:t>
            </a:r>
          </a:p>
          <a:p>
            <a:pPr marL="466725" lvl="1" indent="-457200">
              <a:buFont typeface="Arial" panose="020B0604020202020204" pitchFamily="34" charset="0"/>
              <a:buChar char="•"/>
            </a:pPr>
            <a:r>
              <a:rPr lang="en-US" sz="2700" dirty="0">
                <a:effectLst/>
                <a:latin typeface="Garamond" panose="02020404030301010803" pitchFamily="18" charset="0"/>
                <a:ea typeface="Calibri" panose="020F0502020204030204" pitchFamily="34" charset="0"/>
              </a:rPr>
              <a:t>Greater appreciation of other’s opinions and cooperative leadership skills</a:t>
            </a:r>
          </a:p>
          <a:p>
            <a:pPr marL="466725" lvl="1" indent="-457200">
              <a:buFont typeface="Arial" panose="020B0604020202020204" pitchFamily="34" charset="0"/>
              <a:buChar char="•"/>
            </a:pPr>
            <a:r>
              <a:rPr lang="en-US" sz="2700" dirty="0">
                <a:effectLst/>
                <a:latin typeface="Garamond" panose="02020404030301010803" pitchFamily="18" charset="0"/>
                <a:ea typeface="Calibri" panose="020F0502020204030204" pitchFamily="34" charset="0"/>
              </a:rPr>
              <a:t>Emotional intelligence</a:t>
            </a:r>
            <a:endParaRPr lang="en-US" sz="2700" b="1" dirty="0">
              <a:solidFill>
                <a:srgbClr val="595959"/>
              </a:solidFill>
              <a:effectLst/>
              <a:latin typeface="Garamond" panose="02020404030301010803" pitchFamily="18" charset="0"/>
              <a:ea typeface="Calibri" panose="020F0502020204030204" pitchFamily="34" charset="0"/>
            </a:endParaRPr>
          </a:p>
          <a:p>
            <a:pPr marL="466725" lvl="1" indent="-457200">
              <a:buFont typeface="Arial" panose="020B0604020202020204" pitchFamily="34" charset="0"/>
              <a:buChar char="•"/>
            </a:pPr>
            <a:r>
              <a:rPr lang="en-US" sz="2700" dirty="0">
                <a:effectLst/>
                <a:latin typeface="Garamond" panose="02020404030301010803" pitchFamily="18" charset="0"/>
                <a:ea typeface="Calibri" panose="020F0502020204030204" pitchFamily="34" charset="0"/>
              </a:rPr>
              <a:t>Autonomy</a:t>
            </a:r>
          </a:p>
          <a:p>
            <a:pPr marL="466725" lvl="1" indent="-457200">
              <a:buFont typeface="Arial" panose="020B0604020202020204" pitchFamily="34" charset="0"/>
              <a:buChar char="•"/>
            </a:pPr>
            <a:r>
              <a:rPr lang="en-US" sz="2700" dirty="0">
                <a:effectLst/>
                <a:latin typeface="Garamond" panose="02020404030301010803" pitchFamily="18" charset="0"/>
                <a:ea typeface="Calibri" panose="020F0502020204030204" pitchFamily="34" charset="0"/>
              </a:rPr>
              <a:t>Improved team-adaptability</a:t>
            </a:r>
            <a:endParaRPr lang="en-US" sz="2700" dirty="0">
              <a:latin typeface="Garamond" panose="02020404030301010803" pitchFamily="18" charset="0"/>
            </a:endParaRPr>
          </a:p>
          <a:p>
            <a:endParaRPr lang="en-US" dirty="0"/>
          </a:p>
        </p:txBody>
      </p:sp>
    </p:spTree>
    <p:extLst>
      <p:ext uri="{BB962C8B-B14F-4D97-AF65-F5344CB8AC3E}">
        <p14:creationId xmlns:p14="http://schemas.microsoft.com/office/powerpoint/2010/main" val="107337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uiExpand="1"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C659E5-3EA7-864E-AEA0-6018BE607131}"/>
              </a:ext>
            </a:extLst>
          </p:cNvPr>
          <p:cNvSpPr>
            <a:spLocks noGrp="1"/>
          </p:cNvSpPr>
          <p:nvPr>
            <p:ph type="title"/>
          </p:nvPr>
        </p:nvSpPr>
        <p:spPr/>
        <p:txBody>
          <a:bodyPr/>
          <a:lstStyle/>
          <a:p>
            <a:r>
              <a:rPr lang="en-US" dirty="0"/>
              <a:t>Overview</a:t>
            </a:r>
          </a:p>
        </p:txBody>
      </p:sp>
      <p:sp>
        <p:nvSpPr>
          <p:cNvPr id="6" name="Content Placeholder 5">
            <a:extLst>
              <a:ext uri="{FF2B5EF4-FFF2-40B4-BE49-F238E27FC236}">
                <a16:creationId xmlns:a16="http://schemas.microsoft.com/office/drawing/2014/main" id="{64529BD9-1A37-1D40-8752-0DC6B6F76A8A}"/>
              </a:ext>
            </a:extLst>
          </p:cNvPr>
          <p:cNvSpPr>
            <a:spLocks noGrp="1"/>
          </p:cNvSpPr>
          <p:nvPr>
            <p:ph idx="1"/>
          </p:nvPr>
        </p:nvSpPr>
        <p:spPr>
          <a:xfrm>
            <a:off x="838200" y="1027907"/>
            <a:ext cx="10515600" cy="5246234"/>
          </a:xfrm>
        </p:spPr>
        <p:txBody>
          <a:bodyPr/>
          <a:lstStyle/>
          <a:p>
            <a:pPr lvl="0">
              <a:buFont typeface="+mj-lt"/>
              <a:buAutoNum type="arabicPeriod"/>
            </a:pPr>
            <a:r>
              <a:rPr lang="en-US" sz="2000" dirty="0"/>
              <a:t>The instructor strategically assigns students to permanent, diverse teams </a:t>
            </a:r>
          </a:p>
          <a:p>
            <a:pPr lvl="0">
              <a:buFont typeface="+mj-lt"/>
              <a:buAutoNum type="arabicPeriod"/>
            </a:pPr>
            <a:r>
              <a:rPr lang="en-US" sz="2000" dirty="0"/>
              <a:t>Students are held accountable for completing pre-class preparation via Readiness Assurance Process</a:t>
            </a:r>
          </a:p>
          <a:p>
            <a:pPr lvl="0">
              <a:buFont typeface="+mj-lt"/>
              <a:buAutoNum type="arabicPeriod"/>
            </a:pPr>
            <a:r>
              <a:rPr lang="en-US" sz="2000" dirty="0"/>
              <a:t>Class time focuses on strategically-designed team activities; instructor facilitates activities within and across teams, clarifying murky concepts and helping students compare ideas</a:t>
            </a:r>
          </a:p>
          <a:p>
            <a:pPr lvl="1"/>
            <a:r>
              <a:rPr lang="en-US" sz="2000" dirty="0"/>
              <a:t>Same problem</a:t>
            </a:r>
          </a:p>
          <a:p>
            <a:pPr lvl="1"/>
            <a:r>
              <a:rPr lang="en-US" sz="2000" dirty="0"/>
              <a:t>Significant problem</a:t>
            </a:r>
          </a:p>
          <a:p>
            <a:pPr lvl="1"/>
            <a:r>
              <a:rPr lang="en-US" sz="2000" dirty="0"/>
              <a:t>Specific choice</a:t>
            </a:r>
          </a:p>
          <a:p>
            <a:pPr lvl="1"/>
            <a:r>
              <a:rPr lang="en-US" sz="2000" dirty="0"/>
              <a:t>Simultaneous response</a:t>
            </a:r>
          </a:p>
          <a:p>
            <a:pPr lvl="0">
              <a:buFont typeface="+mj-lt"/>
              <a:buAutoNum type="arabicPeriod"/>
            </a:pPr>
            <a:r>
              <a:rPr lang="en-US" sz="2000" dirty="0"/>
              <a:t>Final grades:</a:t>
            </a:r>
          </a:p>
          <a:p>
            <a:pPr lvl="1"/>
            <a:r>
              <a:rPr lang="en-US" sz="2000" dirty="0"/>
              <a:t>Individual performance</a:t>
            </a:r>
          </a:p>
          <a:p>
            <a:pPr lvl="1"/>
            <a:r>
              <a:rPr lang="en-US" sz="2000" dirty="0"/>
              <a:t>Team performance</a:t>
            </a:r>
          </a:p>
          <a:p>
            <a:pPr lvl="1"/>
            <a:r>
              <a:rPr lang="en-US" sz="2000" dirty="0"/>
              <a:t>Peer evaluation</a:t>
            </a:r>
          </a:p>
          <a:p>
            <a:pPr marL="0" indent="0">
              <a:buNone/>
            </a:pPr>
            <a:endParaRPr lang="en-US" dirty="0"/>
          </a:p>
        </p:txBody>
      </p:sp>
    </p:spTree>
    <p:extLst>
      <p:ext uri="{BB962C8B-B14F-4D97-AF65-F5344CB8AC3E}">
        <p14:creationId xmlns:p14="http://schemas.microsoft.com/office/powerpoint/2010/main" val="377099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C00D8-BFB6-7349-8D3C-F5928F899870}"/>
              </a:ext>
            </a:extLst>
          </p:cNvPr>
          <p:cNvSpPr>
            <a:spLocks noGrp="1"/>
          </p:cNvSpPr>
          <p:nvPr>
            <p:ph type="title"/>
          </p:nvPr>
        </p:nvSpPr>
        <p:spPr/>
        <p:txBody>
          <a:bodyPr/>
          <a:lstStyle/>
          <a:p>
            <a:r>
              <a:rPr lang="en-US" dirty="0"/>
              <a:t>Team Formation</a:t>
            </a:r>
          </a:p>
        </p:txBody>
      </p:sp>
      <p:sp>
        <p:nvSpPr>
          <p:cNvPr id="3" name="Content Placeholder 2">
            <a:extLst>
              <a:ext uri="{FF2B5EF4-FFF2-40B4-BE49-F238E27FC236}">
                <a16:creationId xmlns:a16="http://schemas.microsoft.com/office/drawing/2014/main" id="{1771DF7D-7168-D14D-BEBB-79D9E3DFFBB3}"/>
              </a:ext>
            </a:extLst>
          </p:cNvPr>
          <p:cNvSpPr>
            <a:spLocks noGrp="1"/>
          </p:cNvSpPr>
          <p:nvPr>
            <p:ph idx="1"/>
          </p:nvPr>
        </p:nvSpPr>
        <p:spPr>
          <a:xfrm>
            <a:off x="838200" y="1585829"/>
            <a:ext cx="10515600" cy="4351338"/>
          </a:xfrm>
        </p:spPr>
        <p:txBody>
          <a:bodyPr/>
          <a:lstStyle/>
          <a:p>
            <a:pPr>
              <a:lnSpc>
                <a:spcPct val="90000"/>
              </a:lnSpc>
              <a:spcAft>
                <a:spcPts val="1800"/>
              </a:spcAft>
              <a:buNone/>
            </a:pPr>
            <a:r>
              <a:rPr lang="en-US" dirty="0"/>
              <a:t>Instructor assigns students to permanent teams at beginning of term</a:t>
            </a:r>
          </a:p>
          <a:p>
            <a:pPr>
              <a:lnSpc>
                <a:spcPct val="90000"/>
              </a:lnSpc>
              <a:spcAft>
                <a:spcPts val="1800"/>
              </a:spcAft>
              <a:buNone/>
            </a:pPr>
            <a:r>
              <a:rPr lang="en-US" dirty="0"/>
              <a:t>Create diverse teams of 5-7 students</a:t>
            </a:r>
            <a:endParaRPr lang="en-US" sz="2800" dirty="0"/>
          </a:p>
          <a:p>
            <a:pPr marL="514350" indent="-514350">
              <a:spcAft>
                <a:spcPts val="1800"/>
              </a:spcAft>
              <a:buFont typeface="+mj-lt"/>
              <a:buAutoNum type="arabicPeriod"/>
            </a:pPr>
            <a:r>
              <a:rPr lang="en-US" sz="2400" dirty="0"/>
              <a:t>maximize team resources </a:t>
            </a:r>
          </a:p>
          <a:p>
            <a:pPr marL="514350" indent="-514350">
              <a:spcAft>
                <a:spcPts val="1800"/>
              </a:spcAft>
              <a:buFont typeface="+mj-lt"/>
              <a:buAutoNum type="arabicPeriod"/>
            </a:pPr>
            <a:r>
              <a:rPr lang="en-US" sz="2400" dirty="0"/>
              <a:t>minimize team liabilities</a:t>
            </a:r>
          </a:p>
          <a:p>
            <a:pPr marL="514350" indent="-514350">
              <a:spcAft>
                <a:spcPts val="1800"/>
              </a:spcAft>
              <a:buFont typeface="+mj-lt"/>
              <a:buAutoNum type="arabicPeriod"/>
            </a:pPr>
            <a:r>
              <a:rPr lang="en-US" sz="2400" dirty="0"/>
              <a:t>eliminate existing relationships that inhibit team cohesion</a:t>
            </a:r>
          </a:p>
          <a:p>
            <a:endParaRPr lang="en-US" dirty="0"/>
          </a:p>
          <a:p>
            <a:endParaRPr lang="en-US" dirty="0"/>
          </a:p>
        </p:txBody>
      </p:sp>
    </p:spTree>
    <p:extLst>
      <p:ext uri="{BB962C8B-B14F-4D97-AF65-F5344CB8AC3E}">
        <p14:creationId xmlns:p14="http://schemas.microsoft.com/office/powerpoint/2010/main" val="369212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DA99-E49F-624A-A70C-C66A051CA69D}"/>
              </a:ext>
            </a:extLst>
          </p:cNvPr>
          <p:cNvSpPr>
            <a:spLocks noGrp="1"/>
          </p:cNvSpPr>
          <p:nvPr>
            <p:ph type="title"/>
          </p:nvPr>
        </p:nvSpPr>
        <p:spPr/>
        <p:txBody>
          <a:bodyPr/>
          <a:lstStyle/>
          <a:p>
            <a:r>
              <a:rPr lang="en-US" dirty="0"/>
              <a:t>Team Formation and Introductions</a:t>
            </a:r>
          </a:p>
        </p:txBody>
      </p:sp>
      <p:sp>
        <p:nvSpPr>
          <p:cNvPr id="3" name="Content Placeholder 2">
            <a:extLst>
              <a:ext uri="{FF2B5EF4-FFF2-40B4-BE49-F238E27FC236}">
                <a16:creationId xmlns:a16="http://schemas.microsoft.com/office/drawing/2014/main" id="{3A236F1F-7AF6-D5A3-3357-307EDA99605C}"/>
              </a:ext>
            </a:extLst>
          </p:cNvPr>
          <p:cNvSpPr>
            <a:spLocks noGrp="1"/>
          </p:cNvSpPr>
          <p:nvPr>
            <p:ph idx="1"/>
          </p:nvPr>
        </p:nvSpPr>
        <p:spPr>
          <a:xfrm>
            <a:off x="605444" y="1690689"/>
            <a:ext cx="11353800" cy="4351338"/>
          </a:xfrm>
        </p:spPr>
        <p:txBody>
          <a:bodyPr/>
          <a:lstStyle/>
          <a:p>
            <a:pPr marL="0" indent="0">
              <a:buNone/>
            </a:pPr>
            <a:r>
              <a:rPr lang="en-US" dirty="0"/>
              <a:t>Line up in order by number of years you’ve been teaching at DACC</a:t>
            </a:r>
          </a:p>
        </p:txBody>
      </p:sp>
    </p:spTree>
    <p:extLst>
      <p:ext uri="{BB962C8B-B14F-4D97-AF65-F5344CB8AC3E}">
        <p14:creationId xmlns:p14="http://schemas.microsoft.com/office/powerpoint/2010/main" val="89293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70F8-F4D0-A701-F24B-977AF09052A0}"/>
              </a:ext>
            </a:extLst>
          </p:cNvPr>
          <p:cNvSpPr>
            <a:spLocks noGrp="1"/>
          </p:cNvSpPr>
          <p:nvPr>
            <p:ph type="title"/>
          </p:nvPr>
        </p:nvSpPr>
        <p:spPr/>
        <p:txBody>
          <a:bodyPr/>
          <a:lstStyle/>
          <a:p>
            <a:r>
              <a:rPr lang="en-US" dirty="0"/>
              <a:t>Readiness Assurance Process</a:t>
            </a:r>
          </a:p>
        </p:txBody>
      </p:sp>
      <p:sp>
        <p:nvSpPr>
          <p:cNvPr id="3" name="Content Placeholder 2">
            <a:extLst>
              <a:ext uri="{FF2B5EF4-FFF2-40B4-BE49-F238E27FC236}">
                <a16:creationId xmlns:a16="http://schemas.microsoft.com/office/drawing/2014/main" id="{10E49E1E-3080-5334-EE83-DA1F81CF27B0}"/>
              </a:ext>
            </a:extLst>
          </p:cNvPr>
          <p:cNvSpPr>
            <a:spLocks noGrp="1"/>
          </p:cNvSpPr>
          <p:nvPr>
            <p:ph idx="1"/>
          </p:nvPr>
        </p:nvSpPr>
        <p:spPr/>
        <p:txBody>
          <a:bodyPr/>
          <a:lstStyle/>
          <a:p>
            <a:r>
              <a:rPr lang="en-US" dirty="0"/>
              <a:t>Holds students accountable for completing pre-class preparation</a:t>
            </a:r>
          </a:p>
          <a:p>
            <a:r>
              <a:rPr lang="en-US" dirty="0"/>
              <a:t>Individual and team portions followed by appeals process</a:t>
            </a:r>
          </a:p>
          <a:p>
            <a:r>
              <a:rPr lang="en-US" dirty="0"/>
              <a:t>Multiple variations; demo canonical version today</a:t>
            </a:r>
          </a:p>
        </p:txBody>
      </p:sp>
    </p:spTree>
    <p:extLst>
      <p:ext uri="{BB962C8B-B14F-4D97-AF65-F5344CB8AC3E}">
        <p14:creationId xmlns:p14="http://schemas.microsoft.com/office/powerpoint/2010/main" val="33466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NMSU branding 02">
  <a:themeElements>
    <a:clrScheme name="NMSU branding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MSU branding 0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lnDef>
  </a:objectDefaults>
  <a:extraClrSchemeLst>
    <a:extraClrScheme>
      <a:clrScheme name="NMSU branding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MSU branding 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MSU branding 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MSU branding 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MSU branding 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MSU branding 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MSU branding 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MSU branding 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MSU branding 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MSU branding 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MSU branding 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MSU branding 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Mountain_States_Madson_&amp;_Simon</Template>
  <TotalTime>16611</TotalTime>
  <Words>1327</Words>
  <Application>Microsoft Macintosh PowerPoint</Application>
  <PresentationFormat>Widescreen</PresentationFormat>
  <Paragraphs>158</Paragraphs>
  <Slides>21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Garamond</vt:lpstr>
      <vt:lpstr>Times</vt:lpstr>
      <vt:lpstr>Times New Roman</vt:lpstr>
      <vt:lpstr>NMSU branding 02</vt:lpstr>
      <vt:lpstr>Teach STEM with Team-Based Learning</vt:lpstr>
      <vt:lpstr>Acknowledgements</vt:lpstr>
      <vt:lpstr>Presentation</vt:lpstr>
      <vt:lpstr>Learning objectives</vt:lpstr>
      <vt:lpstr>Advantages of TBL</vt:lpstr>
      <vt:lpstr>Overview</vt:lpstr>
      <vt:lpstr>Team Formation</vt:lpstr>
      <vt:lpstr>Team Formation and Introductions</vt:lpstr>
      <vt:lpstr>Readiness Assurance Process</vt:lpstr>
      <vt:lpstr>Individual Readiness Assurance Test (iRAT)</vt:lpstr>
      <vt:lpstr>Team Readiness Assurance Test (tRAT)</vt:lpstr>
      <vt:lpstr>Readiness Assurance Test - Debriefing</vt:lpstr>
      <vt:lpstr>Readiness Assurance Process - Variations</vt:lpstr>
      <vt:lpstr>Readiness Assurance Test - Team</vt:lpstr>
      <vt:lpstr>Team Activity</vt:lpstr>
      <vt:lpstr>Simultaneous Report</vt:lpstr>
      <vt:lpstr>Reflection</vt:lpstr>
      <vt:lpstr>Process not product</vt:lpstr>
      <vt:lpstr>Questions?</vt:lpstr>
      <vt:lpstr>Learn more…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Team-Based Learning: a Transformative Tool for Teaching Psychology</dc:title>
  <dc:creator>Laura Madson</dc:creator>
  <cp:lastModifiedBy>Laura Madson</cp:lastModifiedBy>
  <cp:revision>58</cp:revision>
  <dcterms:created xsi:type="dcterms:W3CDTF">2018-04-09T17:02:34Z</dcterms:created>
  <dcterms:modified xsi:type="dcterms:W3CDTF">2024-04-04T07:05:15Z</dcterms:modified>
</cp:coreProperties>
</file>